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65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8B2CC-AECB-4B55-AEBB-C6899FEBA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F19977-420A-4B11-91EE-9B0E0DB5C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B684C-1036-40B7-AEB7-67FA60C3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A5A7-63F1-4571-83B9-2A5C9810F8D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21E95-6960-4301-8AC6-B6A771A0B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B8766-3D4B-4BC4-AB84-47135360C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F0A-60E8-4E8C-A2CA-8CA3A68186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911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85760-8EB3-45CB-80EA-8B7EA1D63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E554CE-FCB6-41D0-9C29-F55615970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32E88-699A-48A8-B4CB-CDDFB2012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A5A7-63F1-4571-83B9-2A5C9810F8D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41BD6-6614-47EB-8DCF-0DDC96CA8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12359-0F0A-4408-BD36-A1628CF14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F0A-60E8-4E8C-A2CA-8CA3A68186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633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2A1E27-E0FF-4CA3-A7E7-5E3742417E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FC6F16-E5FB-4B53-8C5C-937F50B05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0F707-3C02-403F-8893-78AABB54F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A5A7-63F1-4571-83B9-2A5C9810F8D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0532A-9EC5-44C8-9E6E-5408EC17D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3C7F0-C7D8-48D5-AF8D-16EA45C0F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F0A-60E8-4E8C-A2CA-8CA3A68186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702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491F3-B4A7-4A61-AA92-35F19083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E0E66-5080-4E26-A915-D868898DD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2130C-BB88-4BD3-BC12-82ABA8624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A5A7-63F1-4571-83B9-2A5C9810F8D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9D282-7752-4EFB-930E-E12A824BE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B31EC-933C-43FE-90CC-28B937391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F0A-60E8-4E8C-A2CA-8CA3A68186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1705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61536-67E2-46C3-87E9-FFE69C28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C1801-2ABC-4404-B539-913BCFF5F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EB3FE-BBF0-4D30-A9FD-D68D0FDD7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A5A7-63F1-4571-83B9-2A5C9810F8D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E4EE8-D5D7-47C7-B7CD-DF52BE8D3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026A6-3F35-4B12-A327-5B0B7B9A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F0A-60E8-4E8C-A2CA-8CA3A68186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583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DC421-AD6E-48F8-9CA3-157D9BD27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C5BC5-87F2-4E68-AF78-3D3F5CEE8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34DA3A-21A1-49DD-9941-4CE1578C0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493F8A-9853-40C5-A3E1-144EF5F72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A5A7-63F1-4571-83B9-2A5C9810F8D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143F1E-29D9-4254-8703-BFEAE9949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DEF66-30F7-47CD-9ACB-2ECF74D60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F0A-60E8-4E8C-A2CA-8CA3A68186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716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E0918-080E-40CF-853C-EC2EB2264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2BBEF-36D5-417E-B5C2-F5F6BE075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74C40C-1F8A-445D-B2F4-6ACFA583C0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06DA57-A17E-4D29-B3AF-3448DA4D1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E09CF8-ED66-44F9-A5FE-E5235CC841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64D7D8-3C63-4ABA-916E-FB5765E4A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A5A7-63F1-4571-83B9-2A5C9810F8D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029A64-93DF-4C2E-BD79-7B0707A5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CDC916-A239-43EB-A60B-C7D2B5199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F0A-60E8-4E8C-A2CA-8CA3A68186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666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EE9F0-C231-42E5-9BB4-8423DA9FD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CCB2CC-F48E-4DF1-BA95-AF0FDCA7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A5A7-63F1-4571-83B9-2A5C9810F8D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81B923-DA09-4CD7-8F74-B3F22C496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510792-2D80-4D5D-9726-1E8B19442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F0A-60E8-4E8C-A2CA-8CA3A68186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246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9A2AAA-1E75-48FF-B6DD-66C4ACDF4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A5A7-63F1-4571-83B9-2A5C9810F8D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4224ED-4768-4337-8DD3-ACB8E1D3C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23E681-C6C6-44F5-8C70-0228AEB9E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F0A-60E8-4E8C-A2CA-8CA3A68186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190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C0248-64FD-422F-A076-EBC0F6C92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6D60C-9216-4148-9CF3-B7C7B249E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6299CA-3359-4163-843D-79A3AE83C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30153-3E4C-4C90-8E74-90CCF428A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A5A7-63F1-4571-83B9-2A5C9810F8D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64BC87-39A7-4A2D-98F3-922F321EA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9D04D1-0990-4BDD-91FE-BB6EECDB1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F0A-60E8-4E8C-A2CA-8CA3A68186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449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F377E-16D6-411B-80C2-0C7A44BBD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64EF09-7C4A-4CBC-810B-3240EB370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EDDB04-37BC-42B4-B711-D55630B0D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7CDF4-C373-4D32-9194-03E5D8C34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A5A7-63F1-4571-83B9-2A5C9810F8D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B37AB6-F220-4E40-9D71-2912127E4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BA4607-87E4-4B7C-8A16-6CA501EF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8F0A-60E8-4E8C-A2CA-8CA3A68186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062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AC324E-7481-476A-9689-85CFA837B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6F9F8-D022-42C8-9B9A-4C69CCB5F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A388C-6B73-4D83-BB12-AE4ABF1B1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4A5A7-63F1-4571-83B9-2A5C9810F8DF}" type="datetimeFigureOut">
              <a:rPr lang="en-AU" smtClean="0"/>
              <a:t>8/11/2020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3F47D-0FA1-4FF7-9208-11978C9BB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CEF35-F3ED-4E44-8C50-F3E107D3D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A8F0A-60E8-4E8C-A2CA-8CA3A68186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619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8E8ED2B-3AC5-4055-866F-DAA9417078C9}"/>
              </a:ext>
            </a:extLst>
          </p:cNvPr>
          <p:cNvSpPr txBox="1"/>
          <p:nvPr/>
        </p:nvSpPr>
        <p:spPr>
          <a:xfrm>
            <a:off x="531252" y="2073792"/>
            <a:ext cx="108125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An Online Australian Drug Discussion: </a:t>
            </a:r>
          </a:p>
          <a:p>
            <a:pPr algn="ctr"/>
            <a:r>
              <a:rPr lang="en-US" sz="3200" b="1" dirty="0"/>
              <a:t>Illicit Drug Policy and the Australian Drug Discussion (</a:t>
            </a:r>
            <a:r>
              <a:rPr lang="en-US" sz="3200" b="1" dirty="0" err="1"/>
              <a:t>AusDD</a:t>
            </a:r>
            <a:r>
              <a:rPr lang="en-US" sz="3200" b="1" dirty="0"/>
              <a:t>) forum</a:t>
            </a:r>
            <a:endParaRPr lang="en-AU" sz="32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79AB13-BCB2-43A5-9EFF-EE46EA0700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696" y="629883"/>
            <a:ext cx="6135656" cy="14024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FB0F097-6773-4070-A7B0-16FE4AF5EF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202" y="3684925"/>
            <a:ext cx="4654643" cy="305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173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C6E8509-FA39-4CBB-B77F-EA69F030C9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4106" y="3478888"/>
            <a:ext cx="3762080" cy="37620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C0CC01-1505-454D-B79C-9F6B556E74EA}"/>
              </a:ext>
            </a:extLst>
          </p:cNvPr>
          <p:cNvSpPr txBox="1"/>
          <p:nvPr/>
        </p:nvSpPr>
        <p:spPr>
          <a:xfrm>
            <a:off x="735290" y="801278"/>
            <a:ext cx="8389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New psychoactive substances (NPS) policy analysis</a:t>
            </a:r>
            <a:endParaRPr lang="en-AU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36BAAA-9C02-41AD-B074-729CF729A583}"/>
              </a:ext>
            </a:extLst>
          </p:cNvPr>
          <p:cNvSpPr txBox="1"/>
          <p:nvPr/>
        </p:nvSpPr>
        <p:spPr>
          <a:xfrm>
            <a:off x="735290" y="1574276"/>
            <a:ext cx="9605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Three delimitation strategies used - generic drug terms, policy timelines and lexical choices. </a:t>
            </a:r>
          </a:p>
          <a:p>
            <a:endParaRPr lang="en-US" sz="2400" dirty="0"/>
          </a:p>
          <a:p>
            <a:r>
              <a:rPr lang="en-US" sz="2400" dirty="0"/>
              <a:t>19 </a:t>
            </a:r>
            <a:r>
              <a:rPr lang="en-AU" sz="2400" dirty="0"/>
              <a:t>posts relevant to the NPS timeline occurred in 8 threads. In these 8 threads ~140 posts used a generic NPS term.</a:t>
            </a:r>
          </a:p>
          <a:p>
            <a:endParaRPr lang="en-US" sz="2400" dirty="0"/>
          </a:p>
          <a:p>
            <a:r>
              <a:rPr lang="en-AU" sz="2400" dirty="0"/>
              <a:t>Removing duplicates, media articles and irrelevant posts left 47 posts in the final NPS policy data set.</a:t>
            </a:r>
            <a:endParaRPr lang="en-US" sz="2400" dirty="0"/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726508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1C5A313-D20B-40F5-84EB-766C7D98E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418" y="2540280"/>
            <a:ext cx="4518581" cy="450954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B95198-4CF7-41AA-B391-4C5B88B3A4D4}"/>
              </a:ext>
            </a:extLst>
          </p:cNvPr>
          <p:cNvSpPr txBox="1"/>
          <p:nvPr/>
        </p:nvSpPr>
        <p:spPr>
          <a:xfrm>
            <a:off x="603315" y="480767"/>
            <a:ext cx="8766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Natural high policy analysis </a:t>
            </a:r>
            <a:endParaRPr lang="en-AU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D32BBB-0E92-4BAA-9EB0-4B69193B004B}"/>
              </a:ext>
            </a:extLst>
          </p:cNvPr>
          <p:cNvSpPr txBox="1"/>
          <p:nvPr/>
        </p:nvSpPr>
        <p:spPr>
          <a:xfrm>
            <a:off x="603315" y="1178350"/>
            <a:ext cx="85124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Three delimitation strategies used - generic drug terms, generic policy terms and lexical choices. </a:t>
            </a:r>
          </a:p>
          <a:p>
            <a:endParaRPr lang="en-US" sz="2400" dirty="0"/>
          </a:p>
          <a:p>
            <a:r>
              <a:rPr lang="en-AU" sz="2400" dirty="0"/>
              <a:t>List of generic natural high terms used to locate preliminary natural high data. Generic policy search terms were applied to threads using generic natural high terms with over 50 replies, </a:t>
            </a:r>
          </a:p>
          <a:p>
            <a:r>
              <a:rPr lang="en-AU" sz="2400" dirty="0"/>
              <a:t>resulting in: </a:t>
            </a:r>
            <a:br>
              <a:rPr lang="en-AU" sz="2400" dirty="0"/>
            </a:br>
            <a:endParaRPr lang="en-AU" sz="2400" dirty="0"/>
          </a:p>
          <a:p>
            <a:r>
              <a:rPr lang="en-AU" sz="2400" dirty="0"/>
              <a:t>400 posts </a:t>
            </a:r>
            <a:r>
              <a:rPr lang="en-US" sz="2400" dirty="0"/>
              <a:t>containing sociocultural grouping terms</a:t>
            </a:r>
            <a:endParaRPr lang="en-AU" sz="2400" dirty="0"/>
          </a:p>
          <a:p>
            <a:r>
              <a:rPr lang="en-AU" sz="2400" dirty="0"/>
              <a:t>60 containing policy design terms</a:t>
            </a:r>
          </a:p>
          <a:p>
            <a:r>
              <a:rPr lang="en-AU" sz="2400" dirty="0"/>
              <a:t>460 containing political process/product terms </a:t>
            </a:r>
          </a:p>
          <a:p>
            <a:endParaRPr lang="en-AU" sz="2400" dirty="0"/>
          </a:p>
          <a:p>
            <a:r>
              <a:rPr lang="en-AU" sz="2400" dirty="0"/>
              <a:t>Refinement resulted in a final natural high policy data set consisting of 257</a:t>
            </a:r>
            <a:r>
              <a:rPr lang="en-AU" sz="2400" b="1" dirty="0"/>
              <a:t> </a:t>
            </a:r>
            <a:r>
              <a:rPr lang="en-AU" sz="2400" dirty="0"/>
              <a:t>posts. </a:t>
            </a:r>
          </a:p>
        </p:txBody>
      </p:sp>
    </p:spTree>
    <p:extLst>
      <p:ext uri="{BB962C8B-B14F-4D97-AF65-F5344CB8AC3E}">
        <p14:creationId xmlns:p14="http://schemas.microsoft.com/office/powerpoint/2010/main" val="2942255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96893CB-32CB-4677-A6FA-1F0869F92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5100" y="2110769"/>
            <a:ext cx="1866900" cy="24479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9968C8C-FB20-4B22-831B-BF9887F8D58A}"/>
              </a:ext>
            </a:extLst>
          </p:cNvPr>
          <p:cNvSpPr txBox="1"/>
          <p:nvPr/>
        </p:nvSpPr>
        <p:spPr>
          <a:xfrm>
            <a:off x="867266" y="782425"/>
            <a:ext cx="9002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Enabling environment analysis</a:t>
            </a:r>
            <a:endParaRPr lang="en-AU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F1F184-0101-4B1A-A750-AF9730E6C0DE}"/>
              </a:ext>
            </a:extLst>
          </p:cNvPr>
          <p:cNvSpPr txBox="1"/>
          <p:nvPr/>
        </p:nvSpPr>
        <p:spPr>
          <a:xfrm>
            <a:off x="867266" y="1838227"/>
            <a:ext cx="106617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Places and resources search terms result in two data sets consisting of over 20 000 posts.</a:t>
            </a:r>
          </a:p>
          <a:p>
            <a:endParaRPr lang="en-US" sz="2400" dirty="0"/>
          </a:p>
          <a:p>
            <a:r>
              <a:rPr lang="en-US" sz="2400" dirty="0"/>
              <a:t>Posts ordered by thread and threads ordered by reply count.</a:t>
            </a:r>
          </a:p>
          <a:p>
            <a:endParaRPr lang="en-US" sz="2400" dirty="0"/>
          </a:p>
          <a:p>
            <a:r>
              <a:rPr lang="en-US" sz="2400" dirty="0"/>
              <a:t>Posts reviewed in threads in accordance with code saturation.</a:t>
            </a:r>
          </a:p>
          <a:p>
            <a:endParaRPr lang="en-US" sz="2400" dirty="0"/>
          </a:p>
          <a:p>
            <a:r>
              <a:rPr lang="en-AU" sz="2400" dirty="0"/>
              <a:t>The final place data set consisted of 98 posts and the final resources data set consisted of 250 posts.</a:t>
            </a:r>
          </a:p>
        </p:txBody>
      </p:sp>
    </p:spTree>
    <p:extLst>
      <p:ext uri="{BB962C8B-B14F-4D97-AF65-F5344CB8AC3E}">
        <p14:creationId xmlns:p14="http://schemas.microsoft.com/office/powerpoint/2010/main" val="1618714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C923862-7DCF-4D42-8871-2CA088B5E629}"/>
              </a:ext>
            </a:extLst>
          </p:cNvPr>
          <p:cNvSpPr txBox="1"/>
          <p:nvPr/>
        </p:nvSpPr>
        <p:spPr>
          <a:xfrm>
            <a:off x="-111760" y="873760"/>
            <a:ext cx="119176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Harm reduction: 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A intermediary concept connecting pro and anti-drug philosophies </a:t>
            </a:r>
            <a:endParaRPr lang="en-AU" sz="28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03A251-9DA7-4663-B0F3-72690E8C95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679" y="2378730"/>
            <a:ext cx="3606801" cy="43167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7B749AE-74BA-4A25-BA2C-18F31C0A623C}"/>
              </a:ext>
            </a:extLst>
          </p:cNvPr>
          <p:cNvSpPr txBox="1"/>
          <p:nvPr/>
        </p:nvSpPr>
        <p:spPr>
          <a:xfrm>
            <a:off x="886119" y="6099143"/>
            <a:ext cx="4251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liam-engel@hotmail.com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866443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002071B-9ED3-4222-B7F2-80CC03DD15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822" y="1319754"/>
            <a:ext cx="8005742" cy="52537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65D69EE-F7D0-4693-88B3-A015E064D59C}"/>
              </a:ext>
            </a:extLst>
          </p:cNvPr>
          <p:cNvSpPr txBox="1"/>
          <p:nvPr/>
        </p:nvSpPr>
        <p:spPr>
          <a:xfrm>
            <a:off x="204145" y="1424603"/>
            <a:ext cx="7995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1)	How do </a:t>
            </a:r>
            <a:r>
              <a:rPr lang="en-AU" sz="2400" dirty="0" err="1"/>
              <a:t>AusDD</a:t>
            </a:r>
            <a:r>
              <a:rPr lang="en-AU" sz="2400" dirty="0"/>
              <a:t> participants understand drugs?</a:t>
            </a:r>
            <a:br>
              <a:rPr lang="en-AU" sz="2400" dirty="0"/>
            </a:br>
            <a:endParaRPr lang="en-AU" sz="2400" dirty="0"/>
          </a:p>
          <a:p>
            <a:r>
              <a:rPr lang="en-AU" sz="2400" dirty="0"/>
              <a:t>2)	How do </a:t>
            </a:r>
            <a:r>
              <a:rPr lang="en-AU" sz="2400" dirty="0" err="1"/>
              <a:t>AusDD</a:t>
            </a:r>
            <a:r>
              <a:rPr lang="en-AU" sz="2400" dirty="0"/>
              <a:t> participants understand drug use?</a:t>
            </a:r>
            <a:br>
              <a:rPr lang="en-AU" sz="2400" dirty="0"/>
            </a:br>
            <a:endParaRPr lang="en-AU" sz="2400" dirty="0"/>
          </a:p>
          <a:p>
            <a:r>
              <a:rPr lang="en-AU" sz="2400" dirty="0"/>
              <a:t>3)	How do </a:t>
            </a:r>
            <a:r>
              <a:rPr lang="en-AU" sz="2400" dirty="0" err="1"/>
              <a:t>AusDD</a:t>
            </a:r>
            <a:r>
              <a:rPr lang="en-AU" sz="2400" dirty="0"/>
              <a:t> participants understand drug policy?</a:t>
            </a:r>
            <a:br>
              <a:rPr lang="en-AU" sz="2400" dirty="0"/>
            </a:br>
            <a:endParaRPr lang="en-AU" sz="2400" dirty="0"/>
          </a:p>
          <a:p>
            <a:r>
              <a:rPr lang="en-AU" sz="2400" dirty="0"/>
              <a:t>4)	What are the implications of these understandings for 	harm reduction policy makers?</a:t>
            </a:r>
          </a:p>
          <a:p>
            <a:endParaRPr lang="en-AU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23B0EF-AEAA-4377-A892-CCC7839F8D55}"/>
              </a:ext>
            </a:extLst>
          </p:cNvPr>
          <p:cNvSpPr txBox="1"/>
          <p:nvPr/>
        </p:nvSpPr>
        <p:spPr>
          <a:xfrm>
            <a:off x="575035" y="377072"/>
            <a:ext cx="7890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Research question components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3364815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6B500D-B092-4518-9E25-0CCEFA419D24}"/>
              </a:ext>
            </a:extLst>
          </p:cNvPr>
          <p:cNvSpPr txBox="1"/>
          <p:nvPr/>
        </p:nvSpPr>
        <p:spPr>
          <a:xfrm>
            <a:off x="433633" y="603315"/>
            <a:ext cx="9907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Participant inclusion strategies</a:t>
            </a:r>
            <a:endParaRPr lang="en-AU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F7365A-B98F-4FBB-914F-027C0C021836}"/>
              </a:ext>
            </a:extLst>
          </p:cNvPr>
          <p:cNvSpPr txBox="1"/>
          <p:nvPr/>
        </p:nvSpPr>
        <p:spPr>
          <a:xfrm>
            <a:off x="524968" y="1497396"/>
            <a:ext cx="89083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Participant as lead researcher </a:t>
            </a:r>
            <a:br>
              <a:rPr lang="en-US" sz="2400" dirty="0">
                <a:solidFill>
                  <a:schemeClr val="bg1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Participant as research advisor</a:t>
            </a:r>
            <a:br>
              <a:rPr lang="en-US" sz="2400" dirty="0">
                <a:solidFill>
                  <a:schemeClr val="bg1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Maintenance of online presence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bg1"/>
                </a:solidFill>
              </a:rPr>
              <a:t>Bluelight</a:t>
            </a:r>
            <a:r>
              <a:rPr lang="en-US" sz="2400" dirty="0">
                <a:solidFill>
                  <a:schemeClr val="bg1"/>
                </a:solidFill>
              </a:rPr>
              <a:t> administration approval</a:t>
            </a:r>
            <a:endParaRPr lang="en-AU" sz="2400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3524DA-E6B1-4642-A6CB-5D63107171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532" y="1574800"/>
            <a:ext cx="6552109" cy="434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655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E560DC2-D930-460C-AC6B-8DB3C499CC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280" y="360580"/>
            <a:ext cx="2438004" cy="61672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63F8A25-D07C-429C-9E0D-D0920081AA50}"/>
              </a:ext>
            </a:extLst>
          </p:cNvPr>
          <p:cNvSpPr txBox="1"/>
          <p:nvPr/>
        </p:nvSpPr>
        <p:spPr>
          <a:xfrm>
            <a:off x="599440" y="599440"/>
            <a:ext cx="9113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Ethical management of </a:t>
            </a:r>
            <a:r>
              <a:rPr lang="en-US" sz="2800" b="1" dirty="0" err="1"/>
              <a:t>criminalising</a:t>
            </a:r>
            <a:r>
              <a:rPr lang="en-US" sz="2800" b="1" dirty="0"/>
              <a:t> discussion</a:t>
            </a:r>
            <a:endParaRPr lang="en-AU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023203-C424-46E1-8CB6-3A8D89CB564B}"/>
              </a:ext>
            </a:extLst>
          </p:cNvPr>
          <p:cNvSpPr txBox="1"/>
          <p:nvPr/>
        </p:nvSpPr>
        <p:spPr>
          <a:xfrm>
            <a:off x="599440" y="1534160"/>
            <a:ext cx="944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Data protection and privacy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Published forum content made unsearchable via Google and </a:t>
            </a:r>
            <a:r>
              <a:rPr lang="en-AU" sz="2400" dirty="0" err="1"/>
              <a:t>Bluelight</a:t>
            </a:r>
            <a:br>
              <a:rPr lang="en-AU" sz="2400" dirty="0"/>
            </a:b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Coding content that makes users identifiable 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Providing participants with opt-out opportunities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538629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0FE882-4A53-4571-9699-2DB23A371C10}"/>
              </a:ext>
            </a:extLst>
          </p:cNvPr>
          <p:cNvSpPr txBox="1"/>
          <p:nvPr/>
        </p:nvSpPr>
        <p:spPr>
          <a:xfrm>
            <a:off x="802640" y="519504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Braun and Clarke’s (2006) Thematic Analysis</a:t>
            </a:r>
            <a:endParaRPr lang="en-AU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E142FE-E097-4941-A14D-330419133369}"/>
              </a:ext>
            </a:extLst>
          </p:cNvPr>
          <p:cNvSpPr txBox="1"/>
          <p:nvPr/>
        </p:nvSpPr>
        <p:spPr>
          <a:xfrm>
            <a:off x="802640" y="1422400"/>
            <a:ext cx="81178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1) Familiarisation with data</a:t>
            </a:r>
            <a:br>
              <a:rPr lang="en-AU" sz="2400" dirty="0"/>
            </a:br>
            <a:endParaRPr lang="en-AU" sz="2400" dirty="0"/>
          </a:p>
          <a:p>
            <a:r>
              <a:rPr lang="en-AU" sz="2400" dirty="0"/>
              <a:t>2) Coding</a:t>
            </a:r>
            <a:br>
              <a:rPr lang="en-AU" sz="2400" dirty="0"/>
            </a:br>
            <a:endParaRPr lang="en-AU" sz="2400" dirty="0"/>
          </a:p>
          <a:p>
            <a:r>
              <a:rPr lang="en-AU" sz="2400" dirty="0"/>
              <a:t>3) Searching for themes</a:t>
            </a:r>
          </a:p>
          <a:p>
            <a:endParaRPr lang="en-AU" sz="2400" dirty="0"/>
          </a:p>
          <a:p>
            <a:r>
              <a:rPr lang="en-AU" sz="2400" dirty="0"/>
              <a:t>4) Reviewing themes</a:t>
            </a:r>
            <a:br>
              <a:rPr lang="en-AU" sz="2400" dirty="0"/>
            </a:br>
            <a:endParaRPr lang="en-AU" sz="2400" dirty="0"/>
          </a:p>
          <a:p>
            <a:r>
              <a:rPr lang="en-AU" sz="2400" dirty="0"/>
              <a:t>5) Defining and naming themes</a:t>
            </a:r>
            <a:br>
              <a:rPr lang="en-AU" sz="2400" dirty="0"/>
            </a:br>
            <a:r>
              <a:rPr lang="en-AU" sz="2400" dirty="0"/>
              <a:t> </a:t>
            </a:r>
          </a:p>
          <a:p>
            <a:r>
              <a:rPr lang="en-AU" sz="2400" dirty="0"/>
              <a:t>6) Writing up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1280A9-81E7-4152-9E0A-D0FC4266F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582" y="1828800"/>
            <a:ext cx="6075882" cy="3125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41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450EFE5-E9C0-42A2-96BF-B084806E9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4276"/>
            <a:ext cx="12192000" cy="442032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2AB563-BEA5-4AFB-99EB-498A572DCB2B}"/>
              </a:ext>
            </a:extLst>
          </p:cNvPr>
          <p:cNvSpPr txBox="1"/>
          <p:nvPr/>
        </p:nvSpPr>
        <p:spPr>
          <a:xfrm>
            <a:off x="406400" y="355600"/>
            <a:ext cx="9387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Data corpus (~272 000 posts) in Excel</a:t>
            </a:r>
            <a:endParaRPr lang="en-AU" sz="28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26385B-F1AC-48DE-BB37-07834F4E45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400" y="5717134"/>
            <a:ext cx="1000759" cy="100075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3F8852D-6958-4B6B-A3BE-EB8F7AB0EA0C}"/>
              </a:ext>
            </a:extLst>
          </p:cNvPr>
          <p:cNvSpPr/>
          <p:nvPr/>
        </p:nvSpPr>
        <p:spPr>
          <a:xfrm>
            <a:off x="1960536" y="1534332"/>
            <a:ext cx="4029559" cy="3882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A220853-2BBD-4C34-B670-80C16447D5DF}"/>
              </a:ext>
            </a:extLst>
          </p:cNvPr>
          <p:cNvSpPr/>
          <p:nvPr/>
        </p:nvSpPr>
        <p:spPr>
          <a:xfrm>
            <a:off x="7756902" y="1534332"/>
            <a:ext cx="798162" cy="3882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2077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4CA9355-3DB1-4777-9C04-12C8A2A661BA}"/>
              </a:ext>
            </a:extLst>
          </p:cNvPr>
          <p:cNvSpPr txBox="1"/>
          <p:nvPr/>
        </p:nvSpPr>
        <p:spPr>
          <a:xfrm>
            <a:off x="416560" y="3556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Figure 1: Data delimitation framework</a:t>
            </a:r>
            <a:endParaRPr lang="en-AU" sz="2800" b="1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F66542B-0F84-41D8-BAEB-1F22A3AE17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082487"/>
              </p:ext>
            </p:extLst>
          </p:nvPr>
        </p:nvGraphicFramePr>
        <p:xfrm>
          <a:off x="565607" y="1178351"/>
          <a:ext cx="10916238" cy="5118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605">
                  <a:extLst>
                    <a:ext uri="{9D8B030D-6E8A-4147-A177-3AD203B41FA5}">
                      <a16:colId xmlns:a16="http://schemas.microsoft.com/office/drawing/2014/main" val="33704485"/>
                    </a:ext>
                  </a:extLst>
                </a:gridCol>
                <a:gridCol w="1154568">
                  <a:extLst>
                    <a:ext uri="{9D8B030D-6E8A-4147-A177-3AD203B41FA5}">
                      <a16:colId xmlns:a16="http://schemas.microsoft.com/office/drawing/2014/main" val="4048770543"/>
                    </a:ext>
                  </a:extLst>
                </a:gridCol>
                <a:gridCol w="1154568">
                  <a:extLst>
                    <a:ext uri="{9D8B030D-6E8A-4147-A177-3AD203B41FA5}">
                      <a16:colId xmlns:a16="http://schemas.microsoft.com/office/drawing/2014/main" val="3322513624"/>
                    </a:ext>
                  </a:extLst>
                </a:gridCol>
                <a:gridCol w="1296815">
                  <a:extLst>
                    <a:ext uri="{9D8B030D-6E8A-4147-A177-3AD203B41FA5}">
                      <a16:colId xmlns:a16="http://schemas.microsoft.com/office/drawing/2014/main" val="2553843275"/>
                    </a:ext>
                  </a:extLst>
                </a:gridCol>
                <a:gridCol w="1107152">
                  <a:extLst>
                    <a:ext uri="{9D8B030D-6E8A-4147-A177-3AD203B41FA5}">
                      <a16:colId xmlns:a16="http://schemas.microsoft.com/office/drawing/2014/main" val="2126949278"/>
                    </a:ext>
                  </a:extLst>
                </a:gridCol>
                <a:gridCol w="1674953">
                  <a:extLst>
                    <a:ext uri="{9D8B030D-6E8A-4147-A177-3AD203B41FA5}">
                      <a16:colId xmlns:a16="http://schemas.microsoft.com/office/drawing/2014/main" val="576248265"/>
                    </a:ext>
                  </a:extLst>
                </a:gridCol>
                <a:gridCol w="1422465">
                  <a:extLst>
                    <a:ext uri="{9D8B030D-6E8A-4147-A177-3AD203B41FA5}">
                      <a16:colId xmlns:a16="http://schemas.microsoft.com/office/drawing/2014/main" val="851274549"/>
                    </a:ext>
                  </a:extLst>
                </a:gridCol>
                <a:gridCol w="1305112">
                  <a:extLst>
                    <a:ext uri="{9D8B030D-6E8A-4147-A177-3AD203B41FA5}">
                      <a16:colId xmlns:a16="http://schemas.microsoft.com/office/drawing/2014/main" val="2867858292"/>
                    </a:ext>
                  </a:extLst>
                </a:gridCol>
              </a:tblGrid>
              <a:tr h="10278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Generic drug terms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Generic policy terms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Policy timelines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Lexical choices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Engagement metrics 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Saturation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Theory based terms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3120012"/>
                  </a:ext>
                </a:extLst>
              </a:tr>
              <a:tr h="3289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AusDD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403051"/>
                  </a:ext>
                </a:extLst>
              </a:tr>
              <a:tr h="10278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Cannabis policy	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4281919"/>
                  </a:ext>
                </a:extLst>
              </a:tr>
              <a:tr h="6784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NPS policy 	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004371"/>
                  </a:ext>
                </a:extLst>
              </a:tr>
              <a:tr h="6784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Natural high policy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470798"/>
                  </a:ext>
                </a:extLst>
              </a:tr>
              <a:tr h="13772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Enabling environments 	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283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627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2C48170-933C-4E0D-9A84-21EFA5C54B76}"/>
              </a:ext>
            </a:extLst>
          </p:cNvPr>
          <p:cNvSpPr txBox="1"/>
          <p:nvPr/>
        </p:nvSpPr>
        <p:spPr>
          <a:xfrm>
            <a:off x="1084083" y="1715678"/>
            <a:ext cx="79656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One delimitation strategy used - lexical choices. Included: </a:t>
            </a:r>
          </a:p>
          <a:p>
            <a:endParaRPr lang="en-US" sz="2400" dirty="0"/>
          </a:p>
          <a:p>
            <a:r>
              <a:rPr lang="en-US" sz="2400" dirty="0"/>
              <a:t>drug (~55 000 posts); </a:t>
            </a:r>
          </a:p>
          <a:p>
            <a:endParaRPr lang="en-US" sz="2400" dirty="0"/>
          </a:p>
          <a:p>
            <a:r>
              <a:rPr lang="en-US" sz="2400" dirty="0"/>
              <a:t>abuse (~4 000 posts) ; </a:t>
            </a:r>
          </a:p>
          <a:p>
            <a:endParaRPr lang="en-US" sz="2400" dirty="0"/>
          </a:p>
          <a:p>
            <a:r>
              <a:rPr lang="en-US" sz="2400" dirty="0"/>
              <a:t>addict (~10 000 posts); </a:t>
            </a:r>
          </a:p>
          <a:p>
            <a:endParaRPr lang="en-US" sz="2400" dirty="0"/>
          </a:p>
          <a:p>
            <a:r>
              <a:rPr lang="en-US" sz="2400" dirty="0"/>
              <a:t>harm reduction (~2 500 posts).</a:t>
            </a:r>
            <a:endParaRPr lang="en-AU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406305-5BCD-4BB8-880C-895F403BC2CE}"/>
              </a:ext>
            </a:extLst>
          </p:cNvPr>
          <p:cNvSpPr txBox="1"/>
          <p:nvPr/>
        </p:nvSpPr>
        <p:spPr>
          <a:xfrm>
            <a:off x="1084083" y="834241"/>
            <a:ext cx="5156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AusDD</a:t>
            </a:r>
            <a:r>
              <a:rPr lang="en-US" sz="2800" b="1" dirty="0"/>
              <a:t> Analysis</a:t>
            </a:r>
            <a:endParaRPr lang="en-AU" sz="28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BC94BCA-84C5-491C-A708-EF5869F18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633" y="2262433"/>
            <a:ext cx="7378208" cy="342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964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D4CE398-1406-4DC2-A9F4-8C3883F2E4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637" y="189101"/>
            <a:ext cx="3893123" cy="17051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07368B-B11C-4B97-BF33-49CF578108B7}"/>
              </a:ext>
            </a:extLst>
          </p:cNvPr>
          <p:cNvSpPr txBox="1"/>
          <p:nvPr/>
        </p:nvSpPr>
        <p:spPr>
          <a:xfrm>
            <a:off x="716438" y="669303"/>
            <a:ext cx="9417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Cannabis</a:t>
            </a:r>
            <a:r>
              <a:rPr lang="en-US" sz="2800" b="1" dirty="0"/>
              <a:t> policy analysis</a:t>
            </a:r>
            <a:endParaRPr lang="en-AU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CD653F-4927-4F87-B76A-DE4E49AF7AA5}"/>
              </a:ext>
            </a:extLst>
          </p:cNvPr>
          <p:cNvSpPr txBox="1"/>
          <p:nvPr/>
        </p:nvSpPr>
        <p:spPr>
          <a:xfrm>
            <a:off x="716438" y="1791091"/>
            <a:ext cx="99547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Three delimitation strategies used - generic drug terms, generic policy terms and policy timelines. </a:t>
            </a:r>
          </a:p>
          <a:p>
            <a:endParaRPr lang="en-US" sz="2400" dirty="0"/>
          </a:p>
          <a:p>
            <a:r>
              <a:rPr lang="en-US" sz="2400" dirty="0"/>
              <a:t>46 posts relevant to </a:t>
            </a:r>
            <a:r>
              <a:rPr lang="en-US" sz="2400" i="1" dirty="0"/>
              <a:t>Cannabis</a:t>
            </a:r>
            <a:r>
              <a:rPr lang="en-US" sz="2400" dirty="0"/>
              <a:t> policy timelines in 12 threads. 12 threads contained ~2 500 posts that used a general </a:t>
            </a:r>
            <a:r>
              <a:rPr lang="en-US" sz="2400" i="1" dirty="0"/>
              <a:t>Cannabis</a:t>
            </a:r>
            <a:r>
              <a:rPr lang="en-US" sz="2400" dirty="0"/>
              <a:t> search term.</a:t>
            </a:r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Delimitation of these ~2500 posts via generic policy terms resulted in: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20 posts containing policy design terms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187 posts containing political process/product terms, and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236 posts containing sociocultural grouping terms</a:t>
            </a:r>
            <a:endParaRPr lang="en-A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2</a:t>
            </a:r>
            <a:r>
              <a:rPr lang="en-AU" sz="2400" dirty="0"/>
              <a:t>42 posts in the Cannabis policy data set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7296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608</Words>
  <Application>Microsoft Office PowerPoint</Application>
  <PresentationFormat>Widescreen</PresentationFormat>
  <Paragraphs>123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Liam.Engel</dc:creator>
  <cp:lastModifiedBy>Liam Engel</cp:lastModifiedBy>
  <cp:revision>22</cp:revision>
  <dcterms:created xsi:type="dcterms:W3CDTF">2018-07-15T00:01:04Z</dcterms:created>
  <dcterms:modified xsi:type="dcterms:W3CDTF">2020-11-08T05:39:01Z</dcterms:modified>
</cp:coreProperties>
</file>