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57" r:id="rId4"/>
    <p:sldId id="258" r:id="rId5"/>
    <p:sldId id="259" r:id="rId6"/>
    <p:sldId id="261" r:id="rId7"/>
    <p:sldId id="263" r:id="rId8"/>
    <p:sldId id="276" r:id="rId9"/>
    <p:sldId id="262" r:id="rId10"/>
    <p:sldId id="264" r:id="rId11"/>
    <p:sldId id="278" r:id="rId12"/>
    <p:sldId id="266" r:id="rId13"/>
    <p:sldId id="275" r:id="rId14"/>
    <p:sldId id="265" r:id="rId15"/>
    <p:sldId id="267" r:id="rId16"/>
    <p:sldId id="268" r:id="rId17"/>
    <p:sldId id="269" r:id="rId18"/>
    <p:sldId id="271" r:id="rId19"/>
    <p:sldId id="279"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58" autoAdjust="0"/>
  </p:normalViewPr>
  <p:slideViewPr>
    <p:cSldViewPr snapToGrid="0">
      <p:cViewPr varScale="1">
        <p:scale>
          <a:sx n="99" d="100"/>
          <a:sy n="99" d="100"/>
        </p:scale>
        <p:origin x="9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AC41A-0E7B-493F-A2E5-345D06CE114C}" type="datetimeFigureOut">
              <a:rPr lang="en-AU" smtClean="0"/>
              <a:t>22/11/2019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241CD-1D67-4EE5-9DD0-670348225275}" type="slidenum">
              <a:rPr lang="en-AU" smtClean="0"/>
              <a:t>‹#›</a:t>
            </a:fld>
            <a:endParaRPr lang="en-AU"/>
          </a:p>
        </p:txBody>
      </p:sp>
    </p:spTree>
    <p:extLst>
      <p:ext uri="{BB962C8B-B14F-4D97-AF65-F5344CB8AC3E}">
        <p14:creationId xmlns:p14="http://schemas.microsoft.com/office/powerpoint/2010/main" val="334395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Acknowledge country – </a:t>
            </a:r>
            <a:r>
              <a:rPr lang="en-AU" dirty="0" err="1"/>
              <a:t>Darug</a:t>
            </a:r>
            <a:r>
              <a:rPr lang="en-AU" dirty="0"/>
              <a:t>, </a:t>
            </a:r>
            <a:r>
              <a:rPr lang="en-AU" dirty="0" err="1"/>
              <a:t>Gundungurra</a:t>
            </a:r>
            <a:r>
              <a:rPr lang="en-AU" dirty="0"/>
              <a:t> and Wadi Wadi people</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dirty="0"/>
            </a:br>
            <a:r>
              <a:rPr lang="en-AU" dirty="0"/>
              <a:t>Acacia sp. thread – poaching discussion</a:t>
            </a:r>
          </a:p>
          <a:p>
            <a:endParaRPr lang="en-AU" dirty="0"/>
          </a:p>
          <a:p>
            <a:r>
              <a:rPr lang="en-AU" dirty="0"/>
              <a:t>Estimated only about 3000 in the wild</a:t>
            </a:r>
          </a:p>
          <a:p>
            <a:endParaRPr lang="en-AU" dirty="0"/>
          </a:p>
          <a:p>
            <a:r>
              <a:rPr lang="en-AU" dirty="0"/>
              <a:t>Invasive and threatening harvest techniques</a:t>
            </a:r>
          </a:p>
        </p:txBody>
      </p:sp>
      <p:sp>
        <p:nvSpPr>
          <p:cNvPr id="4" name="Slide Number Placeholder 3"/>
          <p:cNvSpPr>
            <a:spLocks noGrp="1"/>
          </p:cNvSpPr>
          <p:nvPr>
            <p:ph type="sldNum" sz="quarter" idx="5"/>
          </p:nvPr>
        </p:nvSpPr>
        <p:spPr/>
        <p:txBody>
          <a:bodyPr/>
          <a:lstStyle/>
          <a:p>
            <a:fld id="{51F241CD-1D67-4EE5-9DD0-670348225275}" type="slidenum">
              <a:rPr lang="en-AU" smtClean="0"/>
              <a:t>1</a:t>
            </a:fld>
            <a:endParaRPr lang="en-AU"/>
          </a:p>
        </p:txBody>
      </p:sp>
    </p:spTree>
    <p:extLst>
      <p:ext uri="{BB962C8B-B14F-4D97-AF65-F5344CB8AC3E}">
        <p14:creationId xmlns:p14="http://schemas.microsoft.com/office/powerpoint/2010/main" val="339526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Wild harvest (flyer says no, but can be necessary)</a:t>
            </a:r>
          </a:p>
          <a:p>
            <a:r>
              <a:rPr lang="en-AU" sz="1200" b="0" kern="1200" dirty="0">
                <a:solidFill>
                  <a:schemeClr val="tx1"/>
                </a:solidFill>
                <a:effectLst/>
                <a:latin typeface="+mn-lt"/>
                <a:ea typeface="+mn-ea"/>
                <a:cs typeface="+mn-cs"/>
              </a:rPr>
              <a:t>Best example is seed – of this species of concern it is illegal to collect seed even </a:t>
            </a:r>
            <a:r>
              <a:rPr lang="en-AU" sz="1200" b="0" kern="1200" dirty="0" err="1">
                <a:solidFill>
                  <a:schemeClr val="tx1"/>
                </a:solidFill>
                <a:effectLst/>
                <a:latin typeface="+mn-lt"/>
                <a:ea typeface="+mn-ea"/>
                <a:cs typeface="+mn-cs"/>
              </a:rPr>
              <a:t>tho</a:t>
            </a:r>
            <a:r>
              <a:rPr lang="en-AU" sz="1200" b="0" kern="1200" dirty="0">
                <a:solidFill>
                  <a:schemeClr val="tx1"/>
                </a:solidFill>
                <a:effectLst/>
                <a:latin typeface="+mn-lt"/>
                <a:ea typeface="+mn-ea"/>
                <a:cs typeface="+mn-cs"/>
              </a:rPr>
              <a:t> 3000 wild. There are now well over 4000 cultivated plants, and this is due to wild harvest, cultivation and distribution by mainly one person. Agreement no need for more wild seed collection, but law had to be broken to save the species. </a:t>
            </a:r>
          </a:p>
        </p:txBody>
      </p:sp>
      <p:sp>
        <p:nvSpPr>
          <p:cNvPr id="4" name="Slide Number Placeholder 3"/>
          <p:cNvSpPr>
            <a:spLocks noGrp="1"/>
          </p:cNvSpPr>
          <p:nvPr>
            <p:ph type="sldNum" sz="quarter" idx="5"/>
          </p:nvPr>
        </p:nvSpPr>
        <p:spPr/>
        <p:txBody>
          <a:bodyPr/>
          <a:lstStyle/>
          <a:p>
            <a:fld id="{51F241CD-1D67-4EE5-9DD0-670348225275}" type="slidenum">
              <a:rPr lang="en-AU" smtClean="0"/>
              <a:t>10</a:t>
            </a:fld>
            <a:endParaRPr lang="en-AU"/>
          </a:p>
        </p:txBody>
      </p:sp>
    </p:spTree>
    <p:extLst>
      <p:ext uri="{BB962C8B-B14F-4D97-AF65-F5344CB8AC3E}">
        <p14:creationId xmlns:p14="http://schemas.microsoft.com/office/powerpoint/2010/main" val="74261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Alternative source - </a:t>
            </a:r>
            <a:r>
              <a:rPr lang="en-AU" sz="1200" b="0" kern="1200" dirty="0" err="1">
                <a:solidFill>
                  <a:schemeClr val="tx1"/>
                </a:solidFill>
                <a:effectLst/>
                <a:latin typeface="+mn-lt"/>
                <a:ea typeface="+mn-ea"/>
                <a:cs typeface="+mn-cs"/>
              </a:rPr>
              <a:t>Phlaris</a:t>
            </a:r>
            <a:r>
              <a:rPr lang="en-AU" sz="1200" b="0" kern="1200" dirty="0">
                <a:solidFill>
                  <a:schemeClr val="tx1"/>
                </a:solidFill>
                <a:effectLst/>
                <a:latin typeface="+mn-lt"/>
                <a:ea typeface="+mn-ea"/>
                <a:cs typeface="+mn-cs"/>
              </a:rPr>
              <a:t> grass!  More politically complicated to suggest a source/manufacture</a:t>
            </a:r>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11</a:t>
            </a:fld>
            <a:endParaRPr lang="en-AU"/>
          </a:p>
        </p:txBody>
      </p:sp>
    </p:spTree>
    <p:extLst>
      <p:ext uri="{BB962C8B-B14F-4D97-AF65-F5344CB8AC3E}">
        <p14:creationId xmlns:p14="http://schemas.microsoft.com/office/powerpoint/2010/main" val="197979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 manufacture discussion - ‘for ornamental reasons’ – obviously people will grow for consumption, but we avoid addressing manufacturers and target consumers for politically simplicity – can manufacturers be addressed in HR? often not in Australia at least because harm is separated from the market (supply and demand red). Harm concerns consumers alone?</a:t>
            </a:r>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12</a:t>
            </a:fld>
            <a:endParaRPr lang="en-AU"/>
          </a:p>
        </p:txBody>
      </p:sp>
    </p:spTree>
    <p:extLst>
      <p:ext uri="{BB962C8B-B14F-4D97-AF65-F5344CB8AC3E}">
        <p14:creationId xmlns:p14="http://schemas.microsoft.com/office/powerpoint/2010/main" val="302437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conflict with perspectives on harm reduction (if they do it anyway, how do we make it more safe) – NPWS more like the first, </a:t>
            </a:r>
            <a:r>
              <a:rPr lang="en-AU" sz="1200" kern="1200" dirty="0" err="1">
                <a:solidFill>
                  <a:schemeClr val="tx1"/>
                </a:solidFill>
                <a:effectLst/>
                <a:latin typeface="+mn-lt"/>
                <a:ea typeface="+mn-ea"/>
                <a:cs typeface="+mn-cs"/>
              </a:rPr>
              <a:t>entheobotanical</a:t>
            </a:r>
            <a:r>
              <a:rPr lang="en-AU" sz="1200" kern="1200" dirty="0">
                <a:solidFill>
                  <a:schemeClr val="tx1"/>
                </a:solidFill>
                <a:effectLst/>
                <a:latin typeface="+mn-lt"/>
                <a:ea typeface="+mn-ea"/>
                <a:cs typeface="+mn-cs"/>
              </a:rPr>
              <a:t> community more like the second (wild harvesting Acacia is not a good idea vs. how to wild harvest with minimal species impact)</a:t>
            </a:r>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13</a:t>
            </a:fld>
            <a:endParaRPr lang="en-AU"/>
          </a:p>
        </p:txBody>
      </p:sp>
    </p:spTree>
    <p:extLst>
      <p:ext uri="{BB962C8B-B14F-4D97-AF65-F5344CB8AC3E}">
        <p14:creationId xmlns:p14="http://schemas.microsoft.com/office/powerpoint/2010/main" val="112922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License needed for cultivation. Illegal cultivation is conserving the species. I know many people growing this plant, I do not know of anyone doing so with a license. Consulting with traditional owners of the home of this Acacia, they expressed a desire to conserve and cultivate themselves. I am currently trying to obtain licensing to legally cultivate for myself to support this goal, but legal sourcing isn’t possible, or indeed ETHICAL?</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Ethics of human intervention and plants – plant ethics committee? Die in the wild or live in a greenhouse? </a:t>
            </a:r>
            <a:r>
              <a:rPr lang="en-AU" sz="1200" kern="1200" dirty="0">
                <a:solidFill>
                  <a:schemeClr val="tx1"/>
                </a:solidFill>
                <a:effectLst/>
                <a:latin typeface="+mn-lt"/>
                <a:ea typeface="+mn-ea"/>
                <a:cs typeface="+mn-cs"/>
              </a:rPr>
              <a:t>what if consumption of an unethically obtained plant inspires a desire to help the species in future – I suspect this has happened with many people in the case of this specific Acacia species but I think this is actually a trend in ethnobotanical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License additional benefit = formal recognition of provenance/genetics (protecting against complications with future hybrids) as well as legal protection and discouraging wild source</a:t>
            </a:r>
          </a:p>
        </p:txBody>
      </p:sp>
      <p:sp>
        <p:nvSpPr>
          <p:cNvPr id="4" name="Slide Number Placeholder 3"/>
          <p:cNvSpPr>
            <a:spLocks noGrp="1"/>
          </p:cNvSpPr>
          <p:nvPr>
            <p:ph type="sldNum" sz="quarter" idx="5"/>
          </p:nvPr>
        </p:nvSpPr>
        <p:spPr/>
        <p:txBody>
          <a:bodyPr/>
          <a:lstStyle/>
          <a:p>
            <a:fld id="{51F241CD-1D67-4EE5-9DD0-670348225275}" type="slidenum">
              <a:rPr lang="en-AU" smtClean="0"/>
              <a:t>14</a:t>
            </a:fld>
            <a:endParaRPr lang="en-AU"/>
          </a:p>
        </p:txBody>
      </p:sp>
    </p:spTree>
    <p:extLst>
      <p:ext uri="{BB962C8B-B14F-4D97-AF65-F5344CB8AC3E}">
        <p14:creationId xmlns:p14="http://schemas.microsoft.com/office/powerpoint/2010/main" val="143608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NPWS requested we use the top quote, but following advice in the middle we changed it to the bottom quote. Rather than telling people they had to get consent, we told them it may be considered stealing. (This was the wording of NPWS)</a:t>
            </a:r>
            <a:br>
              <a:rPr lang="en-AU" sz="1200" kern="1200" dirty="0">
                <a:solidFill>
                  <a:schemeClr val="tx1"/>
                </a:solidFill>
                <a:effectLst/>
                <a:latin typeface="+mn-lt"/>
                <a:ea typeface="+mn-ea"/>
                <a:cs typeface="+mn-cs"/>
              </a:rPr>
            </a:b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Leading statements and questions</a:t>
            </a:r>
            <a:r>
              <a:rPr lang="en-AU" sz="1200" b="1" kern="1200" dirty="0">
                <a:solidFill>
                  <a:schemeClr val="tx1"/>
                </a:solidFill>
                <a:effectLst/>
                <a:latin typeface="+mn-lt"/>
                <a:ea typeface="+mn-ea"/>
                <a:cs typeface="+mn-cs"/>
              </a:rPr>
              <a:t>, rather than prescription </a:t>
            </a:r>
            <a:r>
              <a:rPr lang="en-AU" sz="1200" b="1" kern="1200" dirty="0" err="1">
                <a:solidFill>
                  <a:schemeClr val="tx1"/>
                </a:solidFill>
                <a:effectLst/>
                <a:latin typeface="+mn-lt"/>
                <a:ea typeface="+mn-ea"/>
                <a:cs typeface="+mn-cs"/>
              </a:rPr>
              <a:t>prescription</a:t>
            </a:r>
            <a:r>
              <a:rPr lang="en-AU" sz="1200" b="1" kern="1200" dirty="0">
                <a:solidFill>
                  <a:schemeClr val="tx1"/>
                </a:solidFill>
                <a:effectLst/>
                <a:latin typeface="+mn-lt"/>
                <a:ea typeface="+mn-ea"/>
                <a:cs typeface="+mn-cs"/>
              </a:rPr>
              <a:t> – although we do prescribe two things and there are limitations - grow </a:t>
            </a:r>
            <a:r>
              <a:rPr lang="en-AU" sz="1200" kern="1200" dirty="0">
                <a:solidFill>
                  <a:schemeClr val="tx1"/>
                </a:solidFill>
                <a:effectLst/>
                <a:latin typeface="+mn-lt"/>
                <a:ea typeface="+mn-ea"/>
                <a:cs typeface="+mn-cs"/>
              </a:rPr>
              <a:t>(are there bad Acacias to grow, or wrong contexts? – international context, Eucalypt example); </a:t>
            </a:r>
            <a:r>
              <a:rPr lang="en-AU" sz="1200" b="1" kern="1200" dirty="0">
                <a:solidFill>
                  <a:schemeClr val="tx1"/>
                </a:solidFill>
                <a:effectLst/>
                <a:latin typeface="+mn-lt"/>
                <a:ea typeface="+mn-ea"/>
                <a:cs typeface="+mn-cs"/>
              </a:rPr>
              <a:t>refuse wild harvest </a:t>
            </a:r>
            <a:r>
              <a:rPr lang="en-AU" sz="1200" kern="1200" dirty="0">
                <a:solidFill>
                  <a:schemeClr val="tx1"/>
                </a:solidFill>
                <a:effectLst/>
                <a:latin typeface="+mn-lt"/>
                <a:ea typeface="+mn-ea"/>
                <a:cs typeface="+mn-cs"/>
              </a:rPr>
              <a:t>(there are some contexts –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F241CD-1D67-4EE5-9DD0-670348225275}" type="slidenum">
              <a:rPr lang="en-AU" smtClean="0"/>
              <a:t>15</a:t>
            </a:fld>
            <a:endParaRPr lang="en-AU"/>
          </a:p>
        </p:txBody>
      </p:sp>
    </p:spTree>
    <p:extLst>
      <p:ext uri="{BB962C8B-B14F-4D97-AF65-F5344CB8AC3E}">
        <p14:creationId xmlns:p14="http://schemas.microsoft.com/office/powerpoint/2010/main" val="3921206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16</a:t>
            </a:fld>
            <a:endParaRPr lang="en-AU"/>
          </a:p>
        </p:txBody>
      </p:sp>
    </p:spTree>
    <p:extLst>
      <p:ext uri="{BB962C8B-B14F-4D97-AF65-F5344CB8AC3E}">
        <p14:creationId xmlns:p14="http://schemas.microsoft.com/office/powerpoint/2010/main" val="193199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Aya and cultural appropriation – </a:t>
            </a:r>
            <a:r>
              <a:rPr lang="en-AU" sz="1200" kern="1200" dirty="0" err="1">
                <a:solidFill>
                  <a:schemeClr val="tx1"/>
                </a:solidFill>
                <a:effectLst/>
                <a:latin typeface="+mn-lt"/>
                <a:ea typeface="+mn-ea"/>
                <a:cs typeface="+mn-cs"/>
              </a:rPr>
              <a:t>pharmahuasca</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Anahuasca</a:t>
            </a:r>
            <a:r>
              <a:rPr lang="en-AU" sz="1200" kern="1200" dirty="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18</a:t>
            </a:fld>
            <a:endParaRPr lang="en-AU"/>
          </a:p>
        </p:txBody>
      </p:sp>
    </p:spTree>
    <p:extLst>
      <p:ext uri="{BB962C8B-B14F-4D97-AF65-F5344CB8AC3E}">
        <p14:creationId xmlns:p14="http://schemas.microsoft.com/office/powerpoint/2010/main" val="133302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Other plants? </a:t>
            </a:r>
          </a:p>
          <a:p>
            <a:r>
              <a:rPr lang="en-AU" sz="1200" kern="1200" dirty="0">
                <a:solidFill>
                  <a:schemeClr val="tx1"/>
                </a:solidFill>
                <a:effectLst/>
                <a:latin typeface="+mn-lt"/>
                <a:ea typeface="+mn-ea"/>
                <a:cs typeface="+mn-cs"/>
              </a:rPr>
              <a:t>Vulnerable - L. </a:t>
            </a:r>
            <a:r>
              <a:rPr lang="en-AU" sz="1200" kern="1200" dirty="0" err="1">
                <a:solidFill>
                  <a:schemeClr val="tx1"/>
                </a:solidFill>
                <a:effectLst/>
                <a:latin typeface="+mn-lt"/>
                <a:ea typeface="+mn-ea"/>
                <a:cs typeface="+mn-cs"/>
              </a:rPr>
              <a:t>williamsii</a:t>
            </a:r>
            <a:r>
              <a:rPr lang="en-AU" sz="1200" kern="1200" dirty="0">
                <a:solidFill>
                  <a:schemeClr val="tx1"/>
                </a:solidFill>
                <a:effectLst/>
                <a:latin typeface="+mn-lt"/>
                <a:ea typeface="+mn-ea"/>
                <a:cs typeface="+mn-cs"/>
              </a:rPr>
              <a:t>? – the message is clear, discourage wild sourcing</a:t>
            </a:r>
          </a:p>
          <a:p>
            <a:r>
              <a:rPr lang="en-AU" sz="1200" kern="1200" dirty="0">
                <a:solidFill>
                  <a:schemeClr val="tx1"/>
                </a:solidFill>
                <a:effectLst/>
                <a:latin typeface="+mn-lt"/>
                <a:ea typeface="+mn-ea"/>
                <a:cs typeface="+mn-cs"/>
              </a:rPr>
              <a:t>Without vulnerable status – T. </a:t>
            </a:r>
            <a:r>
              <a:rPr lang="en-AU" sz="1200" kern="1200" dirty="0" err="1">
                <a:solidFill>
                  <a:schemeClr val="tx1"/>
                </a:solidFill>
                <a:effectLst/>
                <a:latin typeface="+mn-lt"/>
                <a:ea typeface="+mn-ea"/>
                <a:cs typeface="+mn-cs"/>
              </a:rPr>
              <a:t>peruvianus</a:t>
            </a:r>
            <a:r>
              <a:rPr lang="en-AU" sz="1200" kern="1200" dirty="0">
                <a:solidFill>
                  <a:schemeClr val="tx1"/>
                </a:solidFill>
                <a:effectLst/>
                <a:latin typeface="+mn-lt"/>
                <a:ea typeface="+mn-ea"/>
                <a:cs typeface="+mn-cs"/>
              </a:rPr>
              <a:t>? – when is wild harvesting permissible? sometimes?</a:t>
            </a:r>
          </a:p>
          <a:p>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19</a:t>
            </a:fld>
            <a:endParaRPr lang="en-AU"/>
          </a:p>
        </p:txBody>
      </p:sp>
    </p:spTree>
    <p:extLst>
      <p:ext uri="{BB962C8B-B14F-4D97-AF65-F5344CB8AC3E}">
        <p14:creationId xmlns:p14="http://schemas.microsoft.com/office/powerpoint/2010/main" val="2202966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20</a:t>
            </a:fld>
            <a:endParaRPr lang="en-AU"/>
          </a:p>
        </p:txBody>
      </p:sp>
    </p:spTree>
    <p:extLst>
      <p:ext uri="{BB962C8B-B14F-4D97-AF65-F5344CB8AC3E}">
        <p14:creationId xmlns:p14="http://schemas.microsoft.com/office/powerpoint/2010/main" val="11184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Group forum message – strategy</a:t>
            </a:r>
          </a:p>
          <a:p>
            <a:r>
              <a:rPr lang="en-AU" dirty="0"/>
              <a:t>Cameras? Messaging? Signage?</a:t>
            </a:r>
            <a:br>
              <a:rPr lang="en-AU" dirty="0"/>
            </a:br>
            <a:br>
              <a:rPr lang="en-AU" dirty="0"/>
            </a:br>
            <a:r>
              <a:rPr lang="en-AU" dirty="0"/>
              <a:t>No action. Cameras – legality and police apprehension; messaging – attention to source and cultivators/consumers/producers; signs – </a:t>
            </a:r>
            <a:r>
              <a:rPr lang="en-AU" dirty="0" err="1"/>
              <a:t>beauracracy</a:t>
            </a:r>
            <a:r>
              <a:rPr lang="en-AU" dirty="0"/>
              <a:t>/legality</a:t>
            </a:r>
          </a:p>
          <a:p>
            <a:endParaRPr lang="en-AU" dirty="0"/>
          </a:p>
        </p:txBody>
      </p:sp>
      <p:sp>
        <p:nvSpPr>
          <p:cNvPr id="4" name="Slide Number Placeholder 3"/>
          <p:cNvSpPr>
            <a:spLocks noGrp="1"/>
          </p:cNvSpPr>
          <p:nvPr>
            <p:ph type="sldNum" sz="quarter" idx="5"/>
          </p:nvPr>
        </p:nvSpPr>
        <p:spPr/>
        <p:txBody>
          <a:bodyPr/>
          <a:lstStyle/>
          <a:p>
            <a:fld id="{51F241CD-1D67-4EE5-9DD0-670348225275}" type="slidenum">
              <a:rPr lang="en-AU" smtClean="0"/>
              <a:t>2</a:t>
            </a:fld>
            <a:endParaRPr lang="en-AU"/>
          </a:p>
        </p:txBody>
      </p:sp>
    </p:spTree>
    <p:extLst>
      <p:ext uri="{BB962C8B-B14F-4D97-AF65-F5344CB8AC3E}">
        <p14:creationId xmlns:p14="http://schemas.microsoft.com/office/powerpoint/2010/main" val="391970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Conference presentation – who has tried DMT? Who knows the source of their DMT?</a:t>
            </a:r>
          </a:p>
          <a:p>
            <a:endParaRPr lang="en-AU" dirty="0"/>
          </a:p>
          <a:p>
            <a:r>
              <a:rPr lang="en-AU" dirty="0"/>
              <a:t>Maybe you would understand this picture better if you had.</a:t>
            </a:r>
          </a:p>
        </p:txBody>
      </p:sp>
      <p:sp>
        <p:nvSpPr>
          <p:cNvPr id="4" name="Slide Number Placeholder 3"/>
          <p:cNvSpPr>
            <a:spLocks noGrp="1"/>
          </p:cNvSpPr>
          <p:nvPr>
            <p:ph type="sldNum" sz="quarter" idx="5"/>
          </p:nvPr>
        </p:nvSpPr>
        <p:spPr/>
        <p:txBody>
          <a:bodyPr/>
          <a:lstStyle/>
          <a:p>
            <a:fld id="{51F241CD-1D67-4EE5-9DD0-670348225275}" type="slidenum">
              <a:rPr lang="en-AU" smtClean="0"/>
              <a:t>3</a:t>
            </a:fld>
            <a:endParaRPr lang="en-AU"/>
          </a:p>
        </p:txBody>
      </p:sp>
    </p:spTree>
    <p:extLst>
      <p:ext uri="{BB962C8B-B14F-4D97-AF65-F5344CB8AC3E}">
        <p14:creationId xmlns:p14="http://schemas.microsoft.com/office/powerpoint/2010/main" val="304017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Messaging campaign – preference DMT/Acacia extracts from cultivated source</a:t>
            </a:r>
          </a:p>
          <a:p>
            <a:endParaRPr lang="en-AU" b="1" dirty="0"/>
          </a:p>
          <a:p>
            <a:r>
              <a:rPr lang="en-AU" b="1" dirty="0" err="1"/>
              <a:t>Pdo</a:t>
            </a:r>
            <a:r>
              <a:rPr lang="en-AU" b="1" dirty="0"/>
              <a:t> example – prosciutto Toscano Italy, stilton cheese</a:t>
            </a:r>
          </a:p>
        </p:txBody>
      </p:sp>
      <p:sp>
        <p:nvSpPr>
          <p:cNvPr id="4" name="Slide Number Placeholder 3"/>
          <p:cNvSpPr>
            <a:spLocks noGrp="1"/>
          </p:cNvSpPr>
          <p:nvPr>
            <p:ph type="sldNum" sz="quarter" idx="5"/>
          </p:nvPr>
        </p:nvSpPr>
        <p:spPr/>
        <p:txBody>
          <a:bodyPr/>
          <a:lstStyle/>
          <a:p>
            <a:fld id="{51F241CD-1D67-4EE5-9DD0-670348225275}" type="slidenum">
              <a:rPr lang="en-AU" smtClean="0"/>
              <a:t>4</a:t>
            </a:fld>
            <a:endParaRPr lang="en-AU"/>
          </a:p>
        </p:txBody>
      </p:sp>
    </p:spTree>
    <p:extLst>
      <p:ext uri="{BB962C8B-B14F-4D97-AF65-F5344CB8AC3E}">
        <p14:creationId xmlns:p14="http://schemas.microsoft.com/office/powerpoint/2010/main" val="408786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30+ rounds of feedback</a:t>
            </a:r>
            <a:br>
              <a:rPr lang="en-AU" dirty="0"/>
            </a:br>
            <a:r>
              <a:rPr lang="en-AU" dirty="0"/>
              <a:t>participants included Orgs + community elders; </a:t>
            </a:r>
            <a:r>
              <a:rPr lang="en-AU" b="1" dirty="0" err="1"/>
              <a:t>entheobotanical</a:t>
            </a:r>
            <a:r>
              <a:rPr lang="en-AU" b="1" dirty="0"/>
              <a:t> community </a:t>
            </a:r>
            <a:r>
              <a:rPr lang="en-AU" dirty="0"/>
              <a:t>(intersection of botanists and people who use psychedelics) entheogen + ethnobotany</a:t>
            </a:r>
          </a:p>
          <a:p>
            <a:r>
              <a:rPr lang="en-AU" dirty="0"/>
              <a:t>Also representatives of Traditional Owners local to the Acacia of concern and the NPWS – respected independent authorities.</a:t>
            </a:r>
          </a:p>
        </p:txBody>
      </p:sp>
      <p:sp>
        <p:nvSpPr>
          <p:cNvPr id="4" name="Slide Number Placeholder 3"/>
          <p:cNvSpPr>
            <a:spLocks noGrp="1"/>
          </p:cNvSpPr>
          <p:nvPr>
            <p:ph type="sldNum" sz="quarter" idx="5"/>
          </p:nvPr>
        </p:nvSpPr>
        <p:spPr/>
        <p:txBody>
          <a:bodyPr/>
          <a:lstStyle/>
          <a:p>
            <a:fld id="{51F241CD-1D67-4EE5-9DD0-670348225275}" type="slidenum">
              <a:rPr lang="en-AU" smtClean="0"/>
              <a:t>5</a:t>
            </a:fld>
            <a:endParaRPr lang="en-AU"/>
          </a:p>
        </p:txBody>
      </p:sp>
    </p:spTree>
    <p:extLst>
      <p:ext uri="{BB962C8B-B14F-4D97-AF65-F5344CB8AC3E}">
        <p14:creationId xmlns:p14="http://schemas.microsoft.com/office/powerpoint/2010/main" val="67102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festivals and forums </a:t>
            </a:r>
          </a:p>
        </p:txBody>
      </p:sp>
      <p:sp>
        <p:nvSpPr>
          <p:cNvPr id="4" name="Slide Number Placeholder 3"/>
          <p:cNvSpPr>
            <a:spLocks noGrp="1"/>
          </p:cNvSpPr>
          <p:nvPr>
            <p:ph type="sldNum" sz="quarter" idx="5"/>
          </p:nvPr>
        </p:nvSpPr>
        <p:spPr/>
        <p:txBody>
          <a:bodyPr/>
          <a:lstStyle/>
          <a:p>
            <a:fld id="{51F241CD-1D67-4EE5-9DD0-670348225275}" type="slidenum">
              <a:rPr lang="en-AU" smtClean="0"/>
              <a:t>6</a:t>
            </a:fld>
            <a:endParaRPr lang="en-AU"/>
          </a:p>
        </p:txBody>
      </p:sp>
    </p:spTree>
    <p:extLst>
      <p:ext uri="{BB962C8B-B14F-4D97-AF65-F5344CB8AC3E}">
        <p14:creationId xmlns:p14="http://schemas.microsoft.com/office/powerpoint/2010/main" val="264906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Acacia sp. X – maybe less secret in spoken word and private context</a:t>
            </a:r>
          </a:p>
          <a:p>
            <a:r>
              <a:rPr lang="en-AU" dirty="0"/>
              <a:t>Hiding name to protect from further wild harvest</a:t>
            </a:r>
          </a:p>
        </p:txBody>
      </p:sp>
      <p:sp>
        <p:nvSpPr>
          <p:cNvPr id="4" name="Slide Number Placeholder 3"/>
          <p:cNvSpPr>
            <a:spLocks noGrp="1"/>
          </p:cNvSpPr>
          <p:nvPr>
            <p:ph type="sldNum" sz="quarter" idx="5"/>
          </p:nvPr>
        </p:nvSpPr>
        <p:spPr/>
        <p:txBody>
          <a:bodyPr/>
          <a:lstStyle/>
          <a:p>
            <a:fld id="{51F241CD-1D67-4EE5-9DD0-670348225275}" type="slidenum">
              <a:rPr lang="en-AU" smtClean="0"/>
              <a:t>7</a:t>
            </a:fld>
            <a:endParaRPr lang="en-AU"/>
          </a:p>
        </p:txBody>
      </p:sp>
    </p:spTree>
    <p:extLst>
      <p:ext uri="{BB962C8B-B14F-4D97-AF65-F5344CB8AC3E}">
        <p14:creationId xmlns:p14="http://schemas.microsoft.com/office/powerpoint/2010/main" val="235245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Private knowledge as harm reduction (reducing harm to source)</a:t>
            </a:r>
            <a:br>
              <a:rPr lang="en-AU" dirty="0"/>
            </a:br>
            <a:r>
              <a:rPr lang="en-AU" dirty="0"/>
              <a:t>information poverty – limited resources representing world view and engage in deception to maintain control</a:t>
            </a:r>
          </a:p>
        </p:txBody>
      </p:sp>
      <p:sp>
        <p:nvSpPr>
          <p:cNvPr id="4" name="Slide Number Placeholder 3"/>
          <p:cNvSpPr>
            <a:spLocks noGrp="1"/>
          </p:cNvSpPr>
          <p:nvPr>
            <p:ph type="sldNum" sz="quarter" idx="5"/>
          </p:nvPr>
        </p:nvSpPr>
        <p:spPr/>
        <p:txBody>
          <a:bodyPr/>
          <a:lstStyle/>
          <a:p>
            <a:fld id="{51F241CD-1D67-4EE5-9DD0-670348225275}" type="slidenum">
              <a:rPr lang="en-AU" smtClean="0"/>
              <a:t>8</a:t>
            </a:fld>
            <a:endParaRPr lang="en-AU"/>
          </a:p>
        </p:txBody>
      </p:sp>
    </p:spTree>
    <p:extLst>
      <p:ext uri="{BB962C8B-B14F-4D97-AF65-F5344CB8AC3E}">
        <p14:creationId xmlns:p14="http://schemas.microsoft.com/office/powerpoint/2010/main" val="262085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Balance HR and conservation (remove interactions and HR detail for weighting) </a:t>
            </a:r>
          </a:p>
        </p:txBody>
      </p:sp>
      <p:sp>
        <p:nvSpPr>
          <p:cNvPr id="4" name="Slide Number Placeholder 3"/>
          <p:cNvSpPr>
            <a:spLocks noGrp="1"/>
          </p:cNvSpPr>
          <p:nvPr>
            <p:ph type="sldNum" sz="quarter" idx="5"/>
          </p:nvPr>
        </p:nvSpPr>
        <p:spPr/>
        <p:txBody>
          <a:bodyPr/>
          <a:lstStyle/>
          <a:p>
            <a:fld id="{51F241CD-1D67-4EE5-9DD0-670348225275}" type="slidenum">
              <a:rPr lang="en-AU" smtClean="0"/>
              <a:t>9</a:t>
            </a:fld>
            <a:endParaRPr lang="en-AU"/>
          </a:p>
        </p:txBody>
      </p:sp>
    </p:spTree>
    <p:extLst>
      <p:ext uri="{BB962C8B-B14F-4D97-AF65-F5344CB8AC3E}">
        <p14:creationId xmlns:p14="http://schemas.microsoft.com/office/powerpoint/2010/main" val="137105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3EC5-A4C9-465F-B540-F252DCA4B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94C159A-4272-4C53-8685-662A87D44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8493774-D6AC-4DBF-B476-35A2B84630CA}"/>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8A6A884E-9ADD-4DBD-998D-893CA9E35B4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3CEF23-9276-418D-BBFF-11160FDED5F8}"/>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8061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ED42-7F07-435A-9FD6-C38FAF8D480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56DA63-C3C0-4736-A1BB-7DC762BC2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DE0DCD6-16E8-4139-A4CB-134D16F05571}"/>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17A107F7-52D5-4482-9723-678A4E4A4E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329116-E15E-472B-8F60-33BBE58F5867}"/>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417900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A7EE5-1C39-4A8F-A0BD-9B89FF2706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B6DD9EC-D416-4118-A12B-C00802501C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AB8FFD2-3ABE-4A38-9637-2EE521378E60}"/>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5436D5BC-826C-467E-8E8F-2737B02283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385CB9-52F9-4F2A-9C51-6348263EC625}"/>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28052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EDAB-043E-493F-97C2-9D309FA20E0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FF37FA-46CB-4FEF-A642-8218489BC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C75453-5571-4764-9408-A12FD4C96FDB}"/>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0B57309F-F3CA-424A-A355-61EA78172B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E8973F-AF9D-4DC7-9446-842023681B33}"/>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311963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B29E-F3C7-4700-8EA4-411F25B4A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240A429-60D8-4ACD-BEF2-1338D70BE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A4CF5-FA7B-451A-AA60-8D7E7B8D9152}"/>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18777F19-F132-4F13-969C-9A87878993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14A017-D8F0-4E9E-9A9B-500C72F3537C}"/>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284226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1CA9-792D-4AC5-811F-69B851A555D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2392779-3286-477E-B4D6-3B17C5785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B5FECFF-222A-4310-BDB2-913291FF9C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CD17FFF-6F56-4A77-93F9-08CE28DEAAFB}"/>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6" name="Footer Placeholder 5">
            <a:extLst>
              <a:ext uri="{FF2B5EF4-FFF2-40B4-BE49-F238E27FC236}">
                <a16:creationId xmlns:a16="http://schemas.microsoft.com/office/drawing/2014/main" id="{4AC22F4A-09B5-439B-9E38-26524B8DBF4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E281AF-7A4E-4F7E-A781-CF8A21CC30B9}"/>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232613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252C-5ECC-4C08-A9EB-FEB53B3F8A9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80631B-2EF9-4DE1-9CB0-3FD13D2A9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46934-1929-459C-8792-51D198A61B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E33B65B-84C0-4052-8663-F0C5F9F1B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9FB04-C127-43C7-8D90-02B35D6881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8DCFB44-4E7B-409C-83DA-88C265187D50}"/>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8" name="Footer Placeholder 7">
            <a:extLst>
              <a:ext uri="{FF2B5EF4-FFF2-40B4-BE49-F238E27FC236}">
                <a16:creationId xmlns:a16="http://schemas.microsoft.com/office/drawing/2014/main" id="{1F9AFF38-1832-408A-B175-40D789CA4EF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4A9C13C-B76D-4F6B-8F88-E871A42440A7}"/>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135960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FA9E-2150-4AEE-808D-36097C6EA45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536C29-D054-4CFF-8FDD-A041ADB4C7E7}"/>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4" name="Footer Placeholder 3">
            <a:extLst>
              <a:ext uri="{FF2B5EF4-FFF2-40B4-BE49-F238E27FC236}">
                <a16:creationId xmlns:a16="http://schemas.microsoft.com/office/drawing/2014/main" id="{5BBC05B3-08D6-47E8-897E-CA7E7718EEE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D11001A-DA22-4402-A826-D1AD3D77006B}"/>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3838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0ADEE-51E7-4B67-9362-C44A9AFA0129}"/>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3" name="Footer Placeholder 2">
            <a:extLst>
              <a:ext uri="{FF2B5EF4-FFF2-40B4-BE49-F238E27FC236}">
                <a16:creationId xmlns:a16="http://schemas.microsoft.com/office/drawing/2014/main" id="{32C6F608-8F2D-492A-98B2-E96FD9E4C96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971DE55-9F8F-478E-B075-49A3682AC38B}"/>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361228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E8E0-BD04-408B-95CC-229206AF8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F1AD91-8E33-4170-8867-815D08FBD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E7E5EBA-04E0-45A6-B7AF-E49F4A00F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3AA93-07D1-460C-BEB9-12450DC125A0}"/>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6" name="Footer Placeholder 5">
            <a:extLst>
              <a:ext uri="{FF2B5EF4-FFF2-40B4-BE49-F238E27FC236}">
                <a16:creationId xmlns:a16="http://schemas.microsoft.com/office/drawing/2014/main" id="{BB77D2D7-6594-421F-9838-B48037F5C1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D00789-9F5C-4ED7-A275-D10E84D5648E}"/>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201894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8DF9-7CA4-4DCA-B982-20F46F2C3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9393A06-C967-4E26-A350-C6CB4FC75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8375126-D48B-499D-A089-C68ED4BE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DC028-FE83-4D80-814B-09811C919DA7}"/>
              </a:ext>
            </a:extLst>
          </p:cNvPr>
          <p:cNvSpPr>
            <a:spLocks noGrp="1"/>
          </p:cNvSpPr>
          <p:nvPr>
            <p:ph type="dt" sz="half" idx="10"/>
          </p:nvPr>
        </p:nvSpPr>
        <p:spPr/>
        <p:txBody>
          <a:bodyPr/>
          <a:lstStyle/>
          <a:p>
            <a:fld id="{EE1492E5-369C-4717-B020-2E5155A311B3}" type="datetimeFigureOut">
              <a:rPr lang="en-AU" smtClean="0"/>
              <a:t>22/11/2019</a:t>
            </a:fld>
            <a:endParaRPr lang="en-AU"/>
          </a:p>
        </p:txBody>
      </p:sp>
      <p:sp>
        <p:nvSpPr>
          <p:cNvPr id="6" name="Footer Placeholder 5">
            <a:extLst>
              <a:ext uri="{FF2B5EF4-FFF2-40B4-BE49-F238E27FC236}">
                <a16:creationId xmlns:a16="http://schemas.microsoft.com/office/drawing/2014/main" id="{4B153AD6-C764-4D85-B80D-8620F0B853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D90125-5052-44E6-B5AC-857DC0374FA3}"/>
              </a:ext>
            </a:extLst>
          </p:cNvPr>
          <p:cNvSpPr>
            <a:spLocks noGrp="1"/>
          </p:cNvSpPr>
          <p:nvPr>
            <p:ph type="sldNum" sz="quarter" idx="12"/>
          </p:nvPr>
        </p:nvSpPr>
        <p:spPr/>
        <p:txBody>
          <a:bodyPr/>
          <a:lstStyle/>
          <a:p>
            <a:fld id="{742F43C7-4ED7-4547-BC58-D5FBF05683CE}" type="slidenum">
              <a:rPr lang="en-AU" smtClean="0"/>
              <a:t>‹#›</a:t>
            </a:fld>
            <a:endParaRPr lang="en-AU"/>
          </a:p>
        </p:txBody>
      </p:sp>
    </p:spTree>
    <p:extLst>
      <p:ext uri="{BB962C8B-B14F-4D97-AF65-F5344CB8AC3E}">
        <p14:creationId xmlns:p14="http://schemas.microsoft.com/office/powerpoint/2010/main" val="128976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B0A98-D78F-4C93-9911-4E40C1D73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14C58F-5EA0-4AC6-83B8-4EE2A78DB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B05F421-C31A-4F57-8D13-3235A05E5A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492E5-369C-4717-B020-2E5155A311B3}" type="datetimeFigureOut">
              <a:rPr lang="en-AU" smtClean="0"/>
              <a:t>22/11/2019</a:t>
            </a:fld>
            <a:endParaRPr lang="en-AU"/>
          </a:p>
        </p:txBody>
      </p:sp>
      <p:sp>
        <p:nvSpPr>
          <p:cNvPr id="5" name="Footer Placeholder 4">
            <a:extLst>
              <a:ext uri="{FF2B5EF4-FFF2-40B4-BE49-F238E27FC236}">
                <a16:creationId xmlns:a16="http://schemas.microsoft.com/office/drawing/2014/main" id="{29180BEB-DCC9-457B-B269-75D6EF222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CD719DBF-1B49-4597-8053-5DB2556B3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43C7-4ED7-4547-BC58-D5FBF05683CE}" type="slidenum">
              <a:rPr lang="en-AU" smtClean="0"/>
              <a:t>‹#›</a:t>
            </a:fld>
            <a:endParaRPr lang="en-AU"/>
          </a:p>
        </p:txBody>
      </p:sp>
    </p:spTree>
    <p:extLst>
      <p:ext uri="{BB962C8B-B14F-4D97-AF65-F5344CB8AC3E}">
        <p14:creationId xmlns:p14="http://schemas.microsoft.com/office/powerpoint/2010/main" val="2588987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748511-A08D-4A11-8BED-475B184C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260424" cy="9195318"/>
          </a:xfrm>
          <a:prstGeom prst="rect">
            <a:avLst/>
          </a:prstGeom>
        </p:spPr>
      </p:pic>
    </p:spTree>
    <p:extLst>
      <p:ext uri="{BB962C8B-B14F-4D97-AF65-F5344CB8AC3E}">
        <p14:creationId xmlns:p14="http://schemas.microsoft.com/office/powerpoint/2010/main" val="282979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E58FC4B-060A-4694-BDFA-FDFCD6C95C93}"/>
              </a:ext>
            </a:extLst>
          </p:cNvPr>
          <p:cNvPicPr>
            <a:picLocks noChangeAspect="1"/>
          </p:cNvPicPr>
          <p:nvPr/>
        </p:nvPicPr>
        <p:blipFill rotWithShape="1">
          <a:blip r:embed="rId3">
            <a:extLst>
              <a:ext uri="{28A0092B-C50C-407E-A947-70E740481C1C}">
                <a14:useLocalDpi xmlns:a14="http://schemas.microsoft.com/office/drawing/2010/main" val="0"/>
              </a:ext>
            </a:extLst>
          </a:blip>
          <a:srcRect r="12444"/>
          <a:stretch/>
        </p:blipFill>
        <p:spPr>
          <a:xfrm>
            <a:off x="20" y="10"/>
            <a:ext cx="12191980" cy="6857990"/>
          </a:xfrm>
          <a:prstGeom prst="rect">
            <a:avLst/>
          </a:prstGeom>
        </p:spPr>
      </p:pic>
    </p:spTree>
    <p:extLst>
      <p:ext uri="{BB962C8B-B14F-4D97-AF65-F5344CB8AC3E}">
        <p14:creationId xmlns:p14="http://schemas.microsoft.com/office/powerpoint/2010/main" val="3737334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011CF-004A-46D4-984A-E453574511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 y="-381000"/>
            <a:ext cx="12189407" cy="7618379"/>
          </a:xfrm>
          <a:prstGeom prst="rect">
            <a:avLst/>
          </a:prstGeom>
        </p:spPr>
      </p:pic>
      <p:sp>
        <p:nvSpPr>
          <p:cNvPr id="6" name="TextBox 5">
            <a:extLst>
              <a:ext uri="{FF2B5EF4-FFF2-40B4-BE49-F238E27FC236}">
                <a16:creationId xmlns:a16="http://schemas.microsoft.com/office/drawing/2014/main" id="{478D7F13-BBFE-4205-ACBB-132A19BED899}"/>
              </a:ext>
            </a:extLst>
          </p:cNvPr>
          <p:cNvSpPr txBox="1"/>
          <p:nvPr/>
        </p:nvSpPr>
        <p:spPr>
          <a:xfrm>
            <a:off x="428423" y="5934670"/>
            <a:ext cx="3514725" cy="923330"/>
          </a:xfrm>
          <a:prstGeom prst="rect">
            <a:avLst/>
          </a:prstGeom>
          <a:noFill/>
        </p:spPr>
        <p:txBody>
          <a:bodyPr wrap="square" rtlCol="0">
            <a:spAutoFit/>
          </a:bodyPr>
          <a:lstStyle/>
          <a:p>
            <a:r>
              <a:rPr lang="en-AU" sz="5400" i="1" dirty="0">
                <a:solidFill>
                  <a:schemeClr val="bg2"/>
                </a:solidFill>
              </a:rPr>
              <a:t>Phalaris</a:t>
            </a:r>
            <a:endParaRPr lang="en-AU" sz="2800" i="1" dirty="0">
              <a:solidFill>
                <a:schemeClr val="bg2"/>
              </a:solidFill>
            </a:endParaRPr>
          </a:p>
        </p:txBody>
      </p:sp>
    </p:spTree>
    <p:extLst>
      <p:ext uri="{BB962C8B-B14F-4D97-AF65-F5344CB8AC3E}">
        <p14:creationId xmlns:p14="http://schemas.microsoft.com/office/powerpoint/2010/main" val="136450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169E3-2E2E-45CA-9FEA-DF207CD94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629931"/>
            <a:ext cx="7581900" cy="5515183"/>
          </a:xfrm>
          <a:prstGeom prst="rect">
            <a:avLst/>
          </a:prstGeom>
        </p:spPr>
      </p:pic>
      <p:sp>
        <p:nvSpPr>
          <p:cNvPr id="10" name="TextBox 9">
            <a:extLst>
              <a:ext uri="{FF2B5EF4-FFF2-40B4-BE49-F238E27FC236}">
                <a16:creationId xmlns:a16="http://schemas.microsoft.com/office/drawing/2014/main" id="{AEAEEB08-7A22-4B18-BBC2-F791154E9B8B}"/>
              </a:ext>
            </a:extLst>
          </p:cNvPr>
          <p:cNvSpPr txBox="1"/>
          <p:nvPr/>
        </p:nvSpPr>
        <p:spPr>
          <a:xfrm>
            <a:off x="5457825" y="866775"/>
            <a:ext cx="3733800" cy="461665"/>
          </a:xfrm>
          <a:prstGeom prst="rect">
            <a:avLst/>
          </a:prstGeom>
          <a:solidFill>
            <a:schemeClr val="accent1">
              <a:lumMod val="75000"/>
            </a:schemeClr>
          </a:solidFill>
        </p:spPr>
        <p:txBody>
          <a:bodyPr wrap="square" rtlCol="0">
            <a:spAutoFit/>
          </a:bodyPr>
          <a:lstStyle/>
          <a:p>
            <a:endParaRPr lang="en-AU" sz="2400" b="1" dirty="0"/>
          </a:p>
        </p:txBody>
      </p:sp>
      <p:sp>
        <p:nvSpPr>
          <p:cNvPr id="11" name="TextBox 10">
            <a:extLst>
              <a:ext uri="{FF2B5EF4-FFF2-40B4-BE49-F238E27FC236}">
                <a16:creationId xmlns:a16="http://schemas.microsoft.com/office/drawing/2014/main" id="{737300E2-E680-4D86-9188-68379896188E}"/>
              </a:ext>
            </a:extLst>
          </p:cNvPr>
          <p:cNvSpPr txBox="1"/>
          <p:nvPr/>
        </p:nvSpPr>
        <p:spPr>
          <a:xfrm>
            <a:off x="5324475" y="712886"/>
            <a:ext cx="3867150" cy="769441"/>
          </a:xfrm>
          <a:prstGeom prst="rect">
            <a:avLst/>
          </a:prstGeom>
          <a:noFill/>
        </p:spPr>
        <p:txBody>
          <a:bodyPr wrap="square" rtlCol="0">
            <a:spAutoFit/>
          </a:bodyPr>
          <a:lstStyle/>
          <a:p>
            <a:r>
              <a:rPr lang="en-AU" sz="4400" b="1" dirty="0">
                <a:solidFill>
                  <a:schemeClr val="bg1"/>
                </a:solidFill>
              </a:rPr>
              <a:t>AN ORNAMENT</a:t>
            </a:r>
          </a:p>
        </p:txBody>
      </p:sp>
    </p:spTree>
    <p:extLst>
      <p:ext uri="{BB962C8B-B14F-4D97-AF65-F5344CB8AC3E}">
        <p14:creationId xmlns:p14="http://schemas.microsoft.com/office/powerpoint/2010/main" val="178343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DE474-D318-4901-9C2E-A34C74D50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0" y="6096000"/>
            <a:ext cx="3333750" cy="762000"/>
          </a:xfrm>
          <a:prstGeom prst="rect">
            <a:avLst/>
          </a:prstGeom>
        </p:spPr>
      </p:pic>
      <p:sp>
        <p:nvSpPr>
          <p:cNvPr id="2" name="TextBox 1">
            <a:extLst>
              <a:ext uri="{FF2B5EF4-FFF2-40B4-BE49-F238E27FC236}">
                <a16:creationId xmlns:a16="http://schemas.microsoft.com/office/drawing/2014/main" id="{0C8B4AFC-119A-4483-9F1E-B4F2E77FF3AB}"/>
              </a:ext>
            </a:extLst>
          </p:cNvPr>
          <p:cNvSpPr txBox="1"/>
          <p:nvPr/>
        </p:nvSpPr>
        <p:spPr>
          <a:xfrm>
            <a:off x="562062" y="738231"/>
            <a:ext cx="10813410" cy="5324535"/>
          </a:xfrm>
          <a:prstGeom prst="rect">
            <a:avLst/>
          </a:prstGeom>
          <a:noFill/>
        </p:spPr>
        <p:txBody>
          <a:bodyPr wrap="square" rtlCol="0">
            <a:spAutoFit/>
          </a:bodyPr>
          <a:lstStyle/>
          <a:p>
            <a:pPr algn="ctr"/>
            <a:r>
              <a:rPr lang="en-AU" sz="2800" b="1" dirty="0">
                <a:latin typeface="Times New Roman" panose="02020603050405020304" pitchFamily="18" charset="0"/>
                <a:cs typeface="Times New Roman" panose="02020603050405020304" pitchFamily="18" charset="0"/>
              </a:rPr>
              <a:t> </a:t>
            </a:r>
            <a:endParaRPr lang="en-AU" b="1" dirty="0">
              <a:latin typeface="Times New Roman" panose="02020603050405020304" pitchFamily="18" charset="0"/>
              <a:cs typeface="Times New Roman" panose="02020603050405020304" pitchFamily="18" charset="0"/>
            </a:endParaRPr>
          </a:p>
          <a:p>
            <a:r>
              <a:rPr lang="en-AU" i="1" dirty="0">
                <a:latin typeface="Times New Roman" panose="02020603050405020304" pitchFamily="18" charset="0"/>
                <a:cs typeface="Times New Roman" panose="02020603050405020304" pitchFamily="18" charset="0"/>
              </a:rPr>
              <a:t>‘from a harm reduction perspective </a:t>
            </a:r>
            <a:r>
              <a:rPr lang="en-AU" sz="2000" b="1" i="1" dirty="0">
                <a:latin typeface="Times New Roman" panose="02020603050405020304" pitchFamily="18" charset="0"/>
                <a:cs typeface="Times New Roman" panose="02020603050405020304" pitchFamily="18" charset="0"/>
              </a:rPr>
              <a:t>smoking suboxone is not a good idea</a:t>
            </a:r>
            <a:r>
              <a:rPr lang="en-AU" i="1" dirty="0">
                <a:latin typeface="Times New Roman" panose="02020603050405020304" pitchFamily="18" charset="0"/>
                <a:cs typeface="Times New Roman" panose="02020603050405020304" pitchFamily="18" charset="0"/>
              </a:rPr>
              <a:t>, you don’t know what you are inhaling besides pill binders and buprenorphine. It could be cost effective but you should consider your health too, we definitely can’t encourage pill smoking the best way to consume a drug’.</a:t>
            </a:r>
          </a:p>
          <a:p>
            <a:endParaRPr lang="en-AU" b="1"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r>
              <a:rPr lang="en-AU" i="1" dirty="0">
                <a:latin typeface="Times New Roman" panose="02020603050405020304" pitchFamily="18" charset="0"/>
                <a:cs typeface="Times New Roman" panose="02020603050405020304" pitchFamily="18" charset="0"/>
              </a:rPr>
              <a:t>‘I must have a different definition of harm reduction. I think if someone proposes to ingest a particular drug in a particular way, the harm reduction response should determine what the potential harms of the proposal are, investigate how said harms can be reduced followed by the provision of all this information in complete form so people can make their own informed choice... Now regarding smoking suboxone, it is hard to identify the relevant harms. I know this is practice is not uncommon - certainly it is prevalent in Australian prisons. The miniscule quantities that people are getting to smoke in prison likely reduces the potential harms from inhaling heat maize starch vapour (the main binder). And </a:t>
            </a:r>
            <a:r>
              <a:rPr lang="en-AU" sz="2000" b="1" i="1" dirty="0">
                <a:latin typeface="Times New Roman" panose="02020603050405020304" pitchFamily="18" charset="0"/>
                <a:cs typeface="Times New Roman" panose="02020603050405020304" pitchFamily="18" charset="0"/>
              </a:rPr>
              <a:t>it's certainly better than injecting while in prison as there is no clean injecting paraphernalia </a:t>
            </a:r>
            <a:r>
              <a:rPr lang="en-AU" i="1" dirty="0">
                <a:latin typeface="Times New Roman" panose="02020603050405020304" pitchFamily="18" charset="0"/>
                <a:cs typeface="Times New Roman" panose="02020603050405020304" pitchFamily="18" charset="0"/>
              </a:rPr>
              <a:t>available. My harm reduction advice is - it's safer to take as intended, but if you do smoke suboxone, be aware that it is likely causing damage. Be wary of symptoms like sore throat, breathing difficulties, chest pains, wheezing etcetera. Really there is a whole research project for someone with the resources- what are the potential harms from smoking suboxone?’</a:t>
            </a:r>
            <a:endParaRPr lang="en-AU" dirty="0">
              <a:latin typeface="Times New Roman" panose="02020603050405020304" pitchFamily="18" charset="0"/>
              <a:cs typeface="Times New Roman" panose="02020603050405020304" pitchFamily="18" charset="0"/>
            </a:endParaRPr>
          </a:p>
          <a:p>
            <a:r>
              <a:rPr lang="en-AU" b="1" dirty="0">
                <a:latin typeface="Times New Roman" panose="02020603050405020304" pitchFamily="18" charset="0"/>
                <a:cs typeface="Times New Roman" panose="02020603050405020304" pitchFamily="18" charset="0"/>
              </a:rPr>
              <a:t> </a:t>
            </a:r>
            <a:endParaRPr lang="en-AU"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ABA40D4-AF73-49FE-9E47-AFE9DB9ED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32" y="6224155"/>
            <a:ext cx="1776557" cy="386805"/>
          </a:xfrm>
          <a:prstGeom prst="rect">
            <a:avLst/>
          </a:prstGeom>
        </p:spPr>
      </p:pic>
    </p:spTree>
    <p:extLst>
      <p:ext uri="{BB962C8B-B14F-4D97-AF65-F5344CB8AC3E}">
        <p14:creationId xmlns:p14="http://schemas.microsoft.com/office/powerpoint/2010/main" val="324968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5CFEB7-5022-45D9-B40F-0B941AD4F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10382250" cy="7477755"/>
          </a:xfrm>
          <a:prstGeom prst="rect">
            <a:avLst/>
          </a:prstGeom>
        </p:spPr>
      </p:pic>
    </p:spTree>
    <p:extLst>
      <p:ext uri="{BB962C8B-B14F-4D97-AF65-F5344CB8AC3E}">
        <p14:creationId xmlns:p14="http://schemas.microsoft.com/office/powerpoint/2010/main" val="399800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5EE1CF-1011-4FB8-9F8E-B39B22EFEB9D}"/>
              </a:ext>
            </a:extLst>
          </p:cNvPr>
          <p:cNvSpPr>
            <a:spLocks noGrp="1"/>
          </p:cNvSpPr>
          <p:nvPr>
            <p:ph idx="1"/>
          </p:nvPr>
        </p:nvSpPr>
        <p:spPr>
          <a:xfrm>
            <a:off x="838200" y="624681"/>
            <a:ext cx="10515600" cy="4351338"/>
          </a:xfrm>
        </p:spPr>
        <p:txBody>
          <a:bodyPr>
            <a:normAutofit lnSpcReduction="10000"/>
          </a:bodyPr>
          <a:lstStyle/>
          <a:p>
            <a:pPr marL="0" indent="0">
              <a:buNone/>
            </a:pPr>
            <a:r>
              <a:rPr lang="en-GB" dirty="0"/>
              <a:t>Land owner consent must be obtained first, and a licence may be necessary.</a:t>
            </a:r>
          </a:p>
          <a:p>
            <a:pPr marL="0" indent="0">
              <a:buNone/>
            </a:pPr>
            <a:endParaRPr lang="en-GB" i="1" dirty="0">
              <a:solidFill>
                <a:srgbClr val="FF0000"/>
              </a:solidFill>
            </a:endParaRPr>
          </a:p>
          <a:p>
            <a:pPr marL="0" indent="0">
              <a:buNone/>
            </a:pPr>
            <a:r>
              <a:rPr lang="en-GB" i="1" dirty="0">
                <a:solidFill>
                  <a:srgbClr val="FF0000"/>
                </a:solidFill>
              </a:rPr>
              <a:t>“Rather than telling people what to do (especially since they are things no one will ever do while DMT is illegal) it might be better to point out the actual offences.”</a:t>
            </a:r>
          </a:p>
          <a:p>
            <a:pPr marL="0" indent="0">
              <a:buNone/>
            </a:pPr>
            <a:endParaRPr lang="en-GB" dirty="0">
              <a:solidFill>
                <a:srgbClr val="FF0000"/>
              </a:solidFill>
            </a:endParaRPr>
          </a:p>
          <a:p>
            <a:pPr marL="0" indent="0">
              <a:buNone/>
            </a:pPr>
            <a:r>
              <a:rPr lang="en-AU" dirty="0"/>
              <a:t>Collecting any plant material from Australian state or national parks is illegal without a licence, and collection from other locations may be considered trespassing, stealing, vandalism, and intent to manufacture.</a:t>
            </a:r>
            <a:endParaRPr lang="en-AU" dirty="0">
              <a:solidFill>
                <a:srgbClr val="FF0000"/>
              </a:solidFill>
            </a:endParaRPr>
          </a:p>
        </p:txBody>
      </p:sp>
      <p:pic>
        <p:nvPicPr>
          <p:cNvPr id="5" name="Picture 4">
            <a:extLst>
              <a:ext uri="{FF2B5EF4-FFF2-40B4-BE49-F238E27FC236}">
                <a16:creationId xmlns:a16="http://schemas.microsoft.com/office/drawing/2014/main" id="{B2173FAC-D332-433B-BAA3-33E16B9EA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902" y="5095875"/>
            <a:ext cx="1403710" cy="1409700"/>
          </a:xfrm>
          <a:prstGeom prst="rect">
            <a:avLst/>
          </a:prstGeom>
        </p:spPr>
      </p:pic>
    </p:spTree>
    <p:extLst>
      <p:ext uri="{BB962C8B-B14F-4D97-AF65-F5344CB8AC3E}">
        <p14:creationId xmlns:p14="http://schemas.microsoft.com/office/powerpoint/2010/main" val="229150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2C96B-D2D5-4AB2-A185-5080C87F4071}"/>
              </a:ext>
            </a:extLst>
          </p:cNvPr>
          <p:cNvSpPr>
            <a:spLocks noGrp="1"/>
          </p:cNvSpPr>
          <p:nvPr>
            <p:ph idx="1"/>
          </p:nvPr>
        </p:nvSpPr>
        <p:spPr>
          <a:xfrm>
            <a:off x="742950" y="1093787"/>
            <a:ext cx="10515600" cy="4670425"/>
          </a:xfrm>
        </p:spPr>
        <p:txBody>
          <a:bodyPr/>
          <a:lstStyle/>
          <a:p>
            <a:pPr marL="0" indent="0">
              <a:buNone/>
            </a:pPr>
            <a:r>
              <a:rPr lang="en-GB" dirty="0"/>
              <a:t>“’DMT effects last 5–20 minutes, with after effects lasting 1–2 hours.’</a:t>
            </a:r>
            <a:br>
              <a:rPr lang="en-GB" dirty="0"/>
            </a:br>
            <a:br>
              <a:rPr lang="en-GB" dirty="0"/>
            </a:br>
            <a:r>
              <a:rPr lang="en-GB" dirty="0"/>
              <a:t>I have not found synth DMT to have such long after effects, so I think these are mostly due to other constituents. </a:t>
            </a:r>
            <a:r>
              <a:rPr lang="en-GB" b="1" dirty="0"/>
              <a:t>This effect should be linked to acacia extracts rather than DMT I think</a:t>
            </a:r>
            <a:r>
              <a:rPr lang="en-GB" dirty="0"/>
              <a:t>.”</a:t>
            </a:r>
          </a:p>
          <a:p>
            <a:pPr marL="0" indent="0">
              <a:buNone/>
            </a:pPr>
            <a:endParaRPr lang="en-GB" dirty="0"/>
          </a:p>
          <a:p>
            <a:pPr marL="0" indent="0">
              <a:buNone/>
            </a:pPr>
            <a:endParaRPr lang="en-AU" dirty="0"/>
          </a:p>
        </p:txBody>
      </p:sp>
      <p:sp>
        <p:nvSpPr>
          <p:cNvPr id="4" name="TextBox 3">
            <a:extLst>
              <a:ext uri="{FF2B5EF4-FFF2-40B4-BE49-F238E27FC236}">
                <a16:creationId xmlns:a16="http://schemas.microsoft.com/office/drawing/2014/main" id="{52B67717-0134-4493-9152-3F6208D14D0E}"/>
              </a:ext>
            </a:extLst>
          </p:cNvPr>
          <p:cNvSpPr txBox="1"/>
          <p:nvPr/>
        </p:nvSpPr>
        <p:spPr>
          <a:xfrm>
            <a:off x="2424141" y="5248333"/>
            <a:ext cx="6134100" cy="400110"/>
          </a:xfrm>
          <a:prstGeom prst="rect">
            <a:avLst/>
          </a:prstGeom>
          <a:noFill/>
        </p:spPr>
        <p:txBody>
          <a:bodyPr wrap="square" rtlCol="0">
            <a:spAutoFit/>
          </a:bodyPr>
          <a:lstStyle/>
          <a:p>
            <a:r>
              <a:rPr lang="en-AU" sz="2000" dirty="0"/>
              <a:t>https://erowid.org/experiences/subs/exp_Acacia.shtml</a:t>
            </a:r>
          </a:p>
        </p:txBody>
      </p:sp>
      <p:pic>
        <p:nvPicPr>
          <p:cNvPr id="6" name="Picture 5">
            <a:extLst>
              <a:ext uri="{FF2B5EF4-FFF2-40B4-BE49-F238E27FC236}">
                <a16:creationId xmlns:a16="http://schemas.microsoft.com/office/drawing/2014/main" id="{3A1B77C2-3F3F-4EC9-9B43-29ECAF4D7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533" y="3329016"/>
            <a:ext cx="1919317" cy="1919317"/>
          </a:xfrm>
          <a:prstGeom prst="rect">
            <a:avLst/>
          </a:prstGeom>
        </p:spPr>
      </p:pic>
    </p:spTree>
    <p:extLst>
      <p:ext uri="{BB962C8B-B14F-4D97-AF65-F5344CB8AC3E}">
        <p14:creationId xmlns:p14="http://schemas.microsoft.com/office/powerpoint/2010/main" val="133418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4C57D3-7FBD-470D-94EC-C899409E8636}"/>
              </a:ext>
            </a:extLst>
          </p:cNvPr>
          <p:cNvSpPr txBox="1"/>
          <p:nvPr/>
        </p:nvSpPr>
        <p:spPr>
          <a:xfrm>
            <a:off x="1943100" y="819150"/>
            <a:ext cx="9058275" cy="3416320"/>
          </a:xfrm>
          <a:prstGeom prst="rect">
            <a:avLst/>
          </a:prstGeom>
          <a:noFill/>
        </p:spPr>
        <p:txBody>
          <a:bodyPr wrap="square" rtlCol="0">
            <a:spAutoFit/>
          </a:bodyPr>
          <a:lstStyle/>
          <a:p>
            <a:r>
              <a:rPr lang="en-AU" sz="2400" dirty="0"/>
              <a:t>MAOI -	a/b</a:t>
            </a:r>
          </a:p>
          <a:p>
            <a:r>
              <a:rPr lang="en-AU" sz="2400" dirty="0"/>
              <a:t>	reversible</a:t>
            </a:r>
          </a:p>
          <a:p>
            <a:r>
              <a:rPr lang="en-AU" sz="2400" dirty="0"/>
              <a:t>	selective</a:t>
            </a:r>
          </a:p>
          <a:p>
            <a:endParaRPr lang="en-AU" sz="2400" dirty="0"/>
          </a:p>
          <a:p>
            <a:r>
              <a:rPr lang="en-AU" sz="2400" dirty="0" err="1"/>
              <a:t>Harmalas</a:t>
            </a:r>
            <a:r>
              <a:rPr lang="en-AU" sz="2400" dirty="0"/>
              <a:t> (</a:t>
            </a:r>
            <a:r>
              <a:rPr lang="en-AU" sz="2400" dirty="0" err="1"/>
              <a:t>harmine</a:t>
            </a:r>
            <a:r>
              <a:rPr lang="en-AU" sz="2400" dirty="0"/>
              <a:t>, harmaline, harmalol) = </a:t>
            </a:r>
            <a:r>
              <a:rPr lang="en-AU" sz="2400" dirty="0" err="1"/>
              <a:t>Banisteriopsis</a:t>
            </a:r>
            <a:r>
              <a:rPr lang="en-AU" sz="2400" dirty="0"/>
              <a:t> </a:t>
            </a:r>
            <a:r>
              <a:rPr lang="en-AU" sz="2400" dirty="0" err="1"/>
              <a:t>caapi</a:t>
            </a:r>
            <a:endParaRPr lang="en-AU" sz="2400" dirty="0"/>
          </a:p>
          <a:p>
            <a:br>
              <a:rPr lang="en-AU" sz="2400" dirty="0"/>
            </a:br>
            <a:r>
              <a:rPr lang="en-AU" sz="2400" dirty="0"/>
              <a:t>Ayahuasca (</a:t>
            </a:r>
            <a:r>
              <a:rPr lang="en-AU" sz="2400" dirty="0" err="1"/>
              <a:t>MAOIa</a:t>
            </a:r>
            <a:r>
              <a:rPr lang="en-AU" sz="2400" dirty="0"/>
              <a:t>) + MDMA = </a:t>
            </a:r>
            <a:r>
              <a:rPr lang="en-AU" sz="2400" dirty="0">
                <a:sym typeface="Wingdings" panose="05000000000000000000" pitchFamily="2" charset="2"/>
              </a:rPr>
              <a:t> </a:t>
            </a:r>
            <a:br>
              <a:rPr lang="en-AU" sz="2400" dirty="0">
                <a:sym typeface="Wingdings" panose="05000000000000000000" pitchFamily="2" charset="2"/>
              </a:rPr>
            </a:br>
            <a:br>
              <a:rPr lang="en-AU" sz="2400" dirty="0">
                <a:sym typeface="Wingdings" panose="05000000000000000000" pitchFamily="2" charset="2"/>
              </a:rPr>
            </a:br>
            <a:r>
              <a:rPr lang="en-AU" sz="2400" dirty="0">
                <a:sym typeface="Wingdings" panose="05000000000000000000" pitchFamily="2" charset="2"/>
              </a:rPr>
              <a:t>Kava (</a:t>
            </a:r>
            <a:r>
              <a:rPr lang="en-AU" sz="2400" dirty="0" err="1">
                <a:sym typeface="Wingdings" panose="05000000000000000000" pitchFamily="2" charset="2"/>
              </a:rPr>
              <a:t>MAOIb</a:t>
            </a:r>
            <a:r>
              <a:rPr lang="en-AU" sz="2400" dirty="0">
                <a:sym typeface="Wingdings" panose="05000000000000000000" pitchFamily="2" charset="2"/>
              </a:rPr>
              <a:t>) + Amphetamine =  </a:t>
            </a:r>
            <a:endParaRPr lang="en-AU" sz="2400" dirty="0"/>
          </a:p>
        </p:txBody>
      </p:sp>
      <p:pic>
        <p:nvPicPr>
          <p:cNvPr id="4" name="Picture 3">
            <a:extLst>
              <a:ext uri="{FF2B5EF4-FFF2-40B4-BE49-F238E27FC236}">
                <a16:creationId xmlns:a16="http://schemas.microsoft.com/office/drawing/2014/main" id="{24D11143-8229-4591-8C8C-CF681A60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662" y="4454545"/>
            <a:ext cx="2143125" cy="2133600"/>
          </a:xfrm>
          <a:prstGeom prst="rect">
            <a:avLst/>
          </a:prstGeom>
        </p:spPr>
      </p:pic>
    </p:spTree>
    <p:extLst>
      <p:ext uri="{BB962C8B-B14F-4D97-AF65-F5344CB8AC3E}">
        <p14:creationId xmlns:p14="http://schemas.microsoft.com/office/powerpoint/2010/main" val="100829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C3B5-F724-4727-BEB9-6E10A50A134A}"/>
              </a:ext>
            </a:extLst>
          </p:cNvPr>
          <p:cNvPicPr>
            <a:picLocks noChangeAspect="1"/>
          </p:cNvPicPr>
          <p:nvPr/>
        </p:nvPicPr>
        <p:blipFill rotWithShape="1">
          <a:blip r:embed="rId3">
            <a:extLst>
              <a:ext uri="{28A0092B-C50C-407E-A947-70E740481C1C}">
                <a14:useLocalDpi xmlns:a14="http://schemas.microsoft.com/office/drawing/2010/main" val="0"/>
              </a:ext>
            </a:extLst>
          </a:blip>
          <a:srcRect t="9707" b="10788"/>
          <a:stretch/>
        </p:blipFill>
        <p:spPr>
          <a:xfrm>
            <a:off x="20" y="10"/>
            <a:ext cx="12191980" cy="6857990"/>
          </a:xfrm>
          <a:prstGeom prst="rect">
            <a:avLst/>
          </a:prstGeom>
        </p:spPr>
      </p:pic>
    </p:spTree>
    <p:extLst>
      <p:ext uri="{BB962C8B-B14F-4D97-AF65-F5344CB8AC3E}">
        <p14:creationId xmlns:p14="http://schemas.microsoft.com/office/powerpoint/2010/main" val="420975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794485-B85E-45C7-A766-9536EDB19448}"/>
              </a:ext>
            </a:extLst>
          </p:cNvPr>
          <p:cNvPicPr>
            <a:picLocks noChangeAspect="1"/>
          </p:cNvPicPr>
          <p:nvPr/>
        </p:nvPicPr>
        <p:blipFill rotWithShape="1">
          <a:blip r:embed="rId3">
            <a:extLst>
              <a:ext uri="{28A0092B-C50C-407E-A947-70E740481C1C}">
                <a14:useLocalDpi xmlns:a14="http://schemas.microsoft.com/office/drawing/2010/main" val="0"/>
              </a:ext>
            </a:extLst>
          </a:blip>
          <a:srcRect t="15299" b="28451"/>
          <a:stretch/>
        </p:blipFill>
        <p:spPr>
          <a:xfrm>
            <a:off x="0" y="10"/>
            <a:ext cx="12191980" cy="6857990"/>
          </a:xfrm>
          <a:prstGeom prst="rect">
            <a:avLst/>
          </a:prstGeom>
        </p:spPr>
      </p:pic>
    </p:spTree>
    <p:extLst>
      <p:ext uri="{BB962C8B-B14F-4D97-AF65-F5344CB8AC3E}">
        <p14:creationId xmlns:p14="http://schemas.microsoft.com/office/powerpoint/2010/main" val="20342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74E7E-CCC5-42FA-81BA-AC264C3E1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0"/>
            <a:ext cx="12192000" cy="9144000"/>
          </a:xfrm>
          <a:prstGeom prst="rect">
            <a:avLst/>
          </a:prstGeom>
        </p:spPr>
      </p:pic>
    </p:spTree>
    <p:extLst>
      <p:ext uri="{BB962C8B-B14F-4D97-AF65-F5344CB8AC3E}">
        <p14:creationId xmlns:p14="http://schemas.microsoft.com/office/powerpoint/2010/main" val="64909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E67E9A-43FF-41E0-9ED1-C05504F52272}"/>
              </a:ext>
            </a:extLst>
          </p:cNvPr>
          <p:cNvPicPr>
            <a:picLocks noChangeAspect="1"/>
          </p:cNvPicPr>
          <p:nvPr/>
        </p:nvPicPr>
        <p:blipFill rotWithShape="1">
          <a:blip r:embed="rId3">
            <a:extLst>
              <a:ext uri="{28A0092B-C50C-407E-A947-70E740481C1C}">
                <a14:useLocalDpi xmlns:a14="http://schemas.microsoft.com/office/drawing/2010/main" val="0"/>
              </a:ext>
            </a:extLst>
          </a:blip>
          <a:srcRect t="5502" b="19498"/>
          <a:stretch/>
        </p:blipFill>
        <p:spPr>
          <a:xfrm>
            <a:off x="20" y="10"/>
            <a:ext cx="12191980" cy="6857990"/>
          </a:xfrm>
          <a:prstGeom prst="rect">
            <a:avLst/>
          </a:prstGeom>
        </p:spPr>
      </p:pic>
    </p:spTree>
    <p:extLst>
      <p:ext uri="{BB962C8B-B14F-4D97-AF65-F5344CB8AC3E}">
        <p14:creationId xmlns:p14="http://schemas.microsoft.com/office/powerpoint/2010/main" val="266087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72EBF7-BDBD-4E1D-8CF4-8328C8233E57}"/>
              </a:ext>
            </a:extLst>
          </p:cNvPr>
          <p:cNvSpPr txBox="1"/>
          <p:nvPr/>
        </p:nvSpPr>
        <p:spPr>
          <a:xfrm>
            <a:off x="855677" y="956345"/>
            <a:ext cx="9253057" cy="2877424"/>
          </a:xfrm>
          <a:prstGeom prst="rect">
            <a:avLst/>
          </a:prstGeom>
          <a:noFill/>
        </p:spPr>
        <p:txBody>
          <a:bodyPr wrap="square" rtlCol="0">
            <a:spAutoFit/>
          </a:bodyPr>
          <a:lstStyle/>
          <a:p>
            <a:endParaRPr lang="en-AU" dirty="0"/>
          </a:p>
        </p:txBody>
      </p:sp>
      <p:pic>
        <p:nvPicPr>
          <p:cNvPr id="6" name="Picture 5">
            <a:extLst>
              <a:ext uri="{FF2B5EF4-FFF2-40B4-BE49-F238E27FC236}">
                <a16:creationId xmlns:a16="http://schemas.microsoft.com/office/drawing/2014/main" id="{F2792574-DE29-4E24-9760-77B5EA2EB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40" y="0"/>
            <a:ext cx="13102680" cy="6857999"/>
          </a:xfrm>
          <a:prstGeom prst="rect">
            <a:avLst/>
          </a:prstGeom>
        </p:spPr>
      </p:pic>
    </p:spTree>
    <p:extLst>
      <p:ext uri="{BB962C8B-B14F-4D97-AF65-F5344CB8AC3E}">
        <p14:creationId xmlns:p14="http://schemas.microsoft.com/office/powerpoint/2010/main" val="8334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89D303-A6B6-4771-BE20-D27E99CC1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81000"/>
            <a:ext cx="9144000" cy="6096000"/>
          </a:xfrm>
          <a:prstGeom prst="rect">
            <a:avLst/>
          </a:prstGeom>
        </p:spPr>
      </p:pic>
    </p:spTree>
    <p:extLst>
      <p:ext uri="{BB962C8B-B14F-4D97-AF65-F5344CB8AC3E}">
        <p14:creationId xmlns:p14="http://schemas.microsoft.com/office/powerpoint/2010/main" val="327456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748645-F28E-49EF-8B6D-0DFB7A828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712" y="77450"/>
            <a:ext cx="2143125" cy="2914650"/>
          </a:xfrm>
          <a:prstGeom prst="rect">
            <a:avLst/>
          </a:prstGeom>
        </p:spPr>
      </p:pic>
      <p:pic>
        <p:nvPicPr>
          <p:cNvPr id="13" name="Picture 12">
            <a:extLst>
              <a:ext uri="{FF2B5EF4-FFF2-40B4-BE49-F238E27FC236}">
                <a16:creationId xmlns:a16="http://schemas.microsoft.com/office/drawing/2014/main" id="{9333A9DB-02B7-4D54-90BB-14A6439D7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589" y="3429000"/>
            <a:ext cx="3835399" cy="2553326"/>
          </a:xfrm>
          <a:prstGeom prst="rect">
            <a:avLst/>
          </a:prstGeom>
        </p:spPr>
      </p:pic>
      <p:pic>
        <p:nvPicPr>
          <p:cNvPr id="15" name="Picture 14">
            <a:extLst>
              <a:ext uri="{FF2B5EF4-FFF2-40B4-BE49-F238E27FC236}">
                <a16:creationId xmlns:a16="http://schemas.microsoft.com/office/drawing/2014/main" id="{27B4E2CB-A622-4DD6-BC78-98951EBA0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67" y="3267075"/>
            <a:ext cx="2781300" cy="2781300"/>
          </a:xfrm>
          <a:prstGeom prst="rect">
            <a:avLst/>
          </a:prstGeom>
        </p:spPr>
      </p:pic>
      <p:pic>
        <p:nvPicPr>
          <p:cNvPr id="17" name="Picture 16">
            <a:extLst>
              <a:ext uri="{FF2B5EF4-FFF2-40B4-BE49-F238E27FC236}">
                <a16:creationId xmlns:a16="http://schemas.microsoft.com/office/drawing/2014/main" id="{74D5C4FC-6F9F-48E1-A7C0-6423611119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887" y="276225"/>
            <a:ext cx="2657475" cy="2657475"/>
          </a:xfrm>
          <a:prstGeom prst="rect">
            <a:avLst/>
          </a:prstGeom>
        </p:spPr>
      </p:pic>
      <p:pic>
        <p:nvPicPr>
          <p:cNvPr id="19" name="Picture 18">
            <a:extLst>
              <a:ext uri="{FF2B5EF4-FFF2-40B4-BE49-F238E27FC236}">
                <a16:creationId xmlns:a16="http://schemas.microsoft.com/office/drawing/2014/main" id="{A3C7F55B-F39F-469E-B5B0-53966C3844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121" y="447674"/>
            <a:ext cx="2657476" cy="2657476"/>
          </a:xfrm>
          <a:prstGeom prst="rect">
            <a:avLst/>
          </a:prstGeom>
        </p:spPr>
      </p:pic>
      <p:pic>
        <p:nvPicPr>
          <p:cNvPr id="21" name="Picture 20">
            <a:extLst>
              <a:ext uri="{FF2B5EF4-FFF2-40B4-BE49-F238E27FC236}">
                <a16:creationId xmlns:a16="http://schemas.microsoft.com/office/drawing/2014/main" id="{5413C2AB-5277-4CA6-B139-1F1AE5E675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5250" y="3972758"/>
            <a:ext cx="4176712" cy="1761450"/>
          </a:xfrm>
          <a:prstGeom prst="rect">
            <a:avLst/>
          </a:prstGeom>
        </p:spPr>
      </p:pic>
      <p:pic>
        <p:nvPicPr>
          <p:cNvPr id="23" name="Picture 22">
            <a:extLst>
              <a:ext uri="{FF2B5EF4-FFF2-40B4-BE49-F238E27FC236}">
                <a16:creationId xmlns:a16="http://schemas.microsoft.com/office/drawing/2014/main" id="{E3EF3E75-BF12-46B5-A75B-86D40A5D43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01611" y="999967"/>
            <a:ext cx="3578086" cy="1552889"/>
          </a:xfrm>
          <a:prstGeom prst="rect">
            <a:avLst/>
          </a:prstGeom>
        </p:spPr>
      </p:pic>
    </p:spTree>
    <p:extLst>
      <p:ext uri="{BB962C8B-B14F-4D97-AF65-F5344CB8AC3E}">
        <p14:creationId xmlns:p14="http://schemas.microsoft.com/office/powerpoint/2010/main" val="2062803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E4B6A9-65D6-41A7-836B-1CA5BEC42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631" y="540782"/>
            <a:ext cx="5377316" cy="5267325"/>
          </a:xfrm>
          <a:prstGeom prst="rect">
            <a:avLst/>
          </a:prstGeom>
        </p:spPr>
      </p:pic>
      <p:sp>
        <p:nvSpPr>
          <p:cNvPr id="6" name="TextBox 5">
            <a:extLst>
              <a:ext uri="{FF2B5EF4-FFF2-40B4-BE49-F238E27FC236}">
                <a16:creationId xmlns:a16="http://schemas.microsoft.com/office/drawing/2014/main" id="{AA04FDCF-6BB7-4B96-85DA-4376E95379F3}"/>
              </a:ext>
            </a:extLst>
          </p:cNvPr>
          <p:cNvSpPr txBox="1"/>
          <p:nvPr/>
        </p:nvSpPr>
        <p:spPr>
          <a:xfrm>
            <a:off x="782222" y="3865601"/>
            <a:ext cx="2895600" cy="369332"/>
          </a:xfrm>
          <a:prstGeom prst="rect">
            <a:avLst/>
          </a:prstGeom>
          <a:noFill/>
        </p:spPr>
        <p:txBody>
          <a:bodyPr wrap="square" rtlCol="0">
            <a:spAutoFit/>
          </a:bodyPr>
          <a:lstStyle/>
          <a:p>
            <a:r>
              <a:rPr lang="en-AU" dirty="0"/>
              <a:t>conseracacian.com</a:t>
            </a:r>
          </a:p>
        </p:txBody>
      </p:sp>
      <p:sp>
        <p:nvSpPr>
          <p:cNvPr id="7" name="TextBox 6">
            <a:extLst>
              <a:ext uri="{FF2B5EF4-FFF2-40B4-BE49-F238E27FC236}">
                <a16:creationId xmlns:a16="http://schemas.microsoft.com/office/drawing/2014/main" id="{2BFA6B7F-4573-4317-8364-5FC0FF428A00}"/>
              </a:ext>
            </a:extLst>
          </p:cNvPr>
          <p:cNvSpPr txBox="1"/>
          <p:nvPr/>
        </p:nvSpPr>
        <p:spPr>
          <a:xfrm>
            <a:off x="8717983" y="1475719"/>
            <a:ext cx="3038475" cy="3139321"/>
          </a:xfrm>
          <a:prstGeom prst="rect">
            <a:avLst/>
          </a:prstGeom>
          <a:noFill/>
        </p:spPr>
        <p:txBody>
          <a:bodyPr wrap="square" rtlCol="0">
            <a:spAutoFit/>
          </a:bodyPr>
          <a:lstStyle/>
          <a:p>
            <a:r>
              <a:rPr lang="en-AU" dirty="0"/>
              <a:t>facebook.com/</a:t>
            </a:r>
            <a:r>
              <a:rPr lang="en-AU" dirty="0" err="1"/>
              <a:t>conseracacian</a:t>
            </a: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r>
              <a:rPr lang="en-AU" dirty="0"/>
              <a:t>instagram.com/</a:t>
            </a:r>
            <a:r>
              <a:rPr lang="en-AU" dirty="0" err="1"/>
              <a:t>conseracacian</a:t>
            </a:r>
            <a:endParaRPr lang="en-AU" dirty="0"/>
          </a:p>
        </p:txBody>
      </p:sp>
      <p:pic>
        <p:nvPicPr>
          <p:cNvPr id="13" name="Picture 12">
            <a:extLst>
              <a:ext uri="{FF2B5EF4-FFF2-40B4-BE49-F238E27FC236}">
                <a16:creationId xmlns:a16="http://schemas.microsoft.com/office/drawing/2014/main" id="{4329CE7B-57B5-4365-9ACB-268DCED57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87" y="1816388"/>
            <a:ext cx="2029108" cy="1914792"/>
          </a:xfrm>
          <a:prstGeom prst="rect">
            <a:avLst/>
          </a:prstGeom>
        </p:spPr>
      </p:pic>
      <p:pic>
        <p:nvPicPr>
          <p:cNvPr id="16" name="Picture 15">
            <a:extLst>
              <a:ext uri="{FF2B5EF4-FFF2-40B4-BE49-F238E27FC236}">
                <a16:creationId xmlns:a16="http://schemas.microsoft.com/office/drawing/2014/main" id="{7FB5A667-9E0F-4071-834C-B2C9C5134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33" y="2199950"/>
            <a:ext cx="3434761" cy="1690857"/>
          </a:xfrm>
          <a:prstGeom prst="rect">
            <a:avLst/>
          </a:prstGeom>
        </p:spPr>
      </p:pic>
    </p:spTree>
    <p:extLst>
      <p:ext uri="{BB962C8B-B14F-4D97-AF65-F5344CB8AC3E}">
        <p14:creationId xmlns:p14="http://schemas.microsoft.com/office/powerpoint/2010/main" val="148141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21683F-ED8C-4814-AF4E-BC7B874E8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851" y="0"/>
            <a:ext cx="9258299" cy="6857999"/>
          </a:xfrm>
          <a:prstGeom prst="rect">
            <a:avLst/>
          </a:prstGeom>
        </p:spPr>
      </p:pic>
    </p:spTree>
    <p:extLst>
      <p:ext uri="{BB962C8B-B14F-4D97-AF65-F5344CB8AC3E}">
        <p14:creationId xmlns:p14="http://schemas.microsoft.com/office/powerpoint/2010/main" val="396016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7DE474-D318-4901-9C2E-A34C74D50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0" y="6096000"/>
            <a:ext cx="3333750" cy="762000"/>
          </a:xfrm>
          <a:prstGeom prst="rect">
            <a:avLst/>
          </a:prstGeom>
        </p:spPr>
      </p:pic>
      <p:sp>
        <p:nvSpPr>
          <p:cNvPr id="2" name="TextBox 1">
            <a:extLst>
              <a:ext uri="{FF2B5EF4-FFF2-40B4-BE49-F238E27FC236}">
                <a16:creationId xmlns:a16="http://schemas.microsoft.com/office/drawing/2014/main" id="{0C8B4AFC-119A-4483-9F1E-B4F2E77FF3AB}"/>
              </a:ext>
            </a:extLst>
          </p:cNvPr>
          <p:cNvSpPr txBox="1"/>
          <p:nvPr/>
        </p:nvSpPr>
        <p:spPr>
          <a:xfrm>
            <a:off x="904962" y="1690731"/>
            <a:ext cx="10813410" cy="1077218"/>
          </a:xfrm>
          <a:prstGeom prst="rect">
            <a:avLst/>
          </a:prstGeom>
          <a:noFill/>
        </p:spPr>
        <p:txBody>
          <a:bodyPr wrap="square" rtlCol="0">
            <a:spAutoFit/>
          </a:bodyPr>
          <a:lstStyle/>
          <a:p>
            <a:pPr algn="ctr"/>
            <a:r>
              <a:rPr lang="en-AU" sz="2800" b="1" dirty="0">
                <a:latin typeface="Times New Roman" panose="02020603050405020304" pitchFamily="18" charset="0"/>
                <a:cs typeface="Times New Roman" panose="02020603050405020304" pitchFamily="18" charset="0"/>
              </a:rPr>
              <a:t> </a:t>
            </a:r>
            <a:endParaRPr lang="en-AU" b="1" dirty="0">
              <a:latin typeface="Times New Roman" panose="02020603050405020304" pitchFamily="18" charset="0"/>
              <a:cs typeface="Times New Roman" panose="02020603050405020304" pitchFamily="18" charset="0"/>
            </a:endParaRPr>
          </a:p>
          <a:p>
            <a:r>
              <a:rPr lang="en-AU" i="1"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‘I think the TGA prohibiting of Salvia relied on a specific forum as their reference for salvia abuse due to the extensive discussion about it. This is what happened with Kratom too’.</a:t>
            </a:r>
            <a:r>
              <a:rPr lang="en-AU" b="1" dirty="0">
                <a:latin typeface="Times New Roman" panose="02020603050405020304" pitchFamily="18" charset="0"/>
                <a:cs typeface="Times New Roman" panose="02020603050405020304" pitchFamily="18" charset="0"/>
              </a:rPr>
              <a:t> </a:t>
            </a:r>
            <a:endParaRPr lang="en-AU"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ABA40D4-AF73-49FE-9E47-AFE9DB9ED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32" y="6224155"/>
            <a:ext cx="1776557" cy="386805"/>
          </a:xfrm>
          <a:prstGeom prst="rect">
            <a:avLst/>
          </a:prstGeom>
        </p:spPr>
      </p:pic>
    </p:spTree>
    <p:extLst>
      <p:ext uri="{BB962C8B-B14F-4D97-AF65-F5344CB8AC3E}">
        <p14:creationId xmlns:p14="http://schemas.microsoft.com/office/powerpoint/2010/main" val="147825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44154-6FA7-440C-BE9F-16690FA09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572" y="1481272"/>
            <a:ext cx="6284855" cy="5819775"/>
          </a:xfrm>
          <a:prstGeom prst="rect">
            <a:avLst/>
          </a:prstGeom>
        </p:spPr>
      </p:pic>
      <p:pic>
        <p:nvPicPr>
          <p:cNvPr id="14" name="Picture 13">
            <a:extLst>
              <a:ext uri="{FF2B5EF4-FFF2-40B4-BE49-F238E27FC236}">
                <a16:creationId xmlns:a16="http://schemas.microsoft.com/office/drawing/2014/main" id="{0F6CACFD-3C28-403A-BDC9-3F0488C52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7856418" y="3423620"/>
            <a:ext cx="1043845" cy="136938"/>
          </a:xfrm>
          <a:prstGeom prst="rect">
            <a:avLst/>
          </a:prstGeom>
        </p:spPr>
      </p:pic>
      <p:pic>
        <p:nvPicPr>
          <p:cNvPr id="16" name="Picture 15">
            <a:extLst>
              <a:ext uri="{FF2B5EF4-FFF2-40B4-BE49-F238E27FC236}">
                <a16:creationId xmlns:a16="http://schemas.microsoft.com/office/drawing/2014/main" id="{79862667-E98A-43EA-8695-EF5951752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4770" y="2827132"/>
            <a:ext cx="578632" cy="733426"/>
          </a:xfrm>
          <a:prstGeom prst="rect">
            <a:avLst/>
          </a:prstGeom>
        </p:spPr>
      </p:pic>
    </p:spTree>
    <p:extLst>
      <p:ext uri="{BB962C8B-B14F-4D97-AF65-F5344CB8AC3E}">
        <p14:creationId xmlns:p14="http://schemas.microsoft.com/office/powerpoint/2010/main" val="1825826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1051</Words>
  <Application>Microsoft Office PowerPoint</Application>
  <PresentationFormat>Widescreen</PresentationFormat>
  <Paragraphs>90</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Engel</dc:creator>
  <cp:lastModifiedBy>Liam Engel</cp:lastModifiedBy>
  <cp:revision>9</cp:revision>
  <dcterms:created xsi:type="dcterms:W3CDTF">2019-10-14T20:43:51Z</dcterms:created>
  <dcterms:modified xsi:type="dcterms:W3CDTF">2019-11-21T20:38:53Z</dcterms:modified>
</cp:coreProperties>
</file>