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72" r:id="rId5"/>
    <p:sldId id="274" r:id="rId6"/>
    <p:sldId id="275" r:id="rId7"/>
    <p:sldId id="269" r:id="rId8"/>
    <p:sldId id="265" r:id="rId9"/>
    <p:sldId id="264" r:id="rId10"/>
    <p:sldId id="263" r:id="rId11"/>
    <p:sldId id="282" r:id="rId12"/>
    <p:sldId id="260" r:id="rId13"/>
    <p:sldId id="262" r:id="rId14"/>
    <p:sldId id="259" r:id="rId15"/>
    <p:sldId id="257" r:id="rId16"/>
    <p:sldId id="279" r:id="rId17"/>
    <p:sldId id="258" r:id="rId18"/>
    <p:sldId id="278" r:id="rId19"/>
    <p:sldId id="283" r:id="rId20"/>
    <p:sldId id="281" r:id="rId21"/>
    <p:sldId id="2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AD97C-0D82-4FFB-88A0-1221F29CBF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6E8F0A04-ECC6-493B-B236-CAC99F0273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A3C9448F-1597-4A13-B628-43D4F3FFDEDE}"/>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5" name="Footer Placeholder 4">
            <a:extLst>
              <a:ext uri="{FF2B5EF4-FFF2-40B4-BE49-F238E27FC236}">
                <a16:creationId xmlns:a16="http://schemas.microsoft.com/office/drawing/2014/main" id="{2CA4FF43-E39F-4121-AAD4-6946E047ECC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EB1E164-9529-4783-9412-7A168EA8805E}"/>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3512602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781AE-06F2-4795-908B-ADDDD423FC97}"/>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9AA5A2A-48EB-44F0-BD85-2B67F768EA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576C1ED-2750-4504-B2C7-E09544F63D39}"/>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5" name="Footer Placeholder 4">
            <a:extLst>
              <a:ext uri="{FF2B5EF4-FFF2-40B4-BE49-F238E27FC236}">
                <a16:creationId xmlns:a16="http://schemas.microsoft.com/office/drawing/2014/main" id="{612FF492-E192-49A6-9751-D32027B83E2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DF4C249-D177-4586-9BC8-EE3FBE7BDEBB}"/>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2676654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5E821A-0177-428C-8800-A3EA829FBC1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8209016-9FFD-48AE-A5C0-3975FCCAF0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129A3F0-7B66-47DA-9843-DBB53E21291A}"/>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5" name="Footer Placeholder 4">
            <a:extLst>
              <a:ext uri="{FF2B5EF4-FFF2-40B4-BE49-F238E27FC236}">
                <a16:creationId xmlns:a16="http://schemas.microsoft.com/office/drawing/2014/main" id="{2A6AAE95-21F9-45E9-9E8F-9EEF20BCAF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994D7B1-337D-4C07-B0B2-B41C031E7381}"/>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2914481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C12A5-3ED9-43E3-AA9C-6504388CB2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DF13BED-661A-4717-9F60-129A8BEF4A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3934AAA-0DDC-4426-9C52-4FDB045AAAD3}"/>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5" name="Footer Placeholder 4">
            <a:extLst>
              <a:ext uri="{FF2B5EF4-FFF2-40B4-BE49-F238E27FC236}">
                <a16:creationId xmlns:a16="http://schemas.microsoft.com/office/drawing/2014/main" id="{87DA9DCB-C67B-4C10-A026-0C4F421D483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B5D7680-6AC0-40B7-A8AE-4D8082394910}"/>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1132742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71CE-8E5C-4385-80E3-FED7A6F4B3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3DC12FCD-A72F-42D2-9AF3-105D0FB685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F34C5B-C68C-41D7-B673-1A8B33C46F85}"/>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5" name="Footer Placeholder 4">
            <a:extLst>
              <a:ext uri="{FF2B5EF4-FFF2-40B4-BE49-F238E27FC236}">
                <a16:creationId xmlns:a16="http://schemas.microsoft.com/office/drawing/2014/main" id="{DD6897B2-3582-426A-B110-B367D1F1831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D9F8DB9-840C-4B15-BBB0-3B18812B5F0E}"/>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103526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02027-DE94-483D-8F33-34404E18E24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2CC2044-C9AD-4EFB-A4E9-A6FBF061FF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AAC02AD7-79A2-47B7-B5CC-E4E30D7FCE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E73915B8-9AC2-43ED-AA9C-D5A998594488}"/>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6" name="Footer Placeholder 5">
            <a:extLst>
              <a:ext uri="{FF2B5EF4-FFF2-40B4-BE49-F238E27FC236}">
                <a16:creationId xmlns:a16="http://schemas.microsoft.com/office/drawing/2014/main" id="{875DD567-C7E0-41A0-9893-BABF0F00469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279B8CA-A283-4EC1-9EB8-9D3FCA7E4956}"/>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211011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79285-A17E-42E2-A0C4-ED72C882C92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F8BF0CC-AB37-425D-BC8D-C6C2FE6369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27685C-2B11-4C9C-822C-ADF4E1FDAA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737646D-BDA6-4D44-AF74-B54993274C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DCB0CD-2FEF-44D2-9F60-1CEDAB3156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38A93D4-D2D3-4DE5-836B-DDA48821540D}"/>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8" name="Footer Placeholder 7">
            <a:extLst>
              <a:ext uri="{FF2B5EF4-FFF2-40B4-BE49-F238E27FC236}">
                <a16:creationId xmlns:a16="http://schemas.microsoft.com/office/drawing/2014/main" id="{8DBC7864-94F4-48A8-8A74-8CA98858227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5A776BF-1C81-4188-B647-D7ED81373D52}"/>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218762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5C60-F231-4CDB-B953-BA0F2213493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345DA9A-A03E-425D-A645-DEE3B9D78575}"/>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4" name="Footer Placeholder 3">
            <a:extLst>
              <a:ext uri="{FF2B5EF4-FFF2-40B4-BE49-F238E27FC236}">
                <a16:creationId xmlns:a16="http://schemas.microsoft.com/office/drawing/2014/main" id="{DBDEA97F-BC9F-4F70-B061-AA1B65F40081}"/>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DE7C44C-89DE-4B9D-8E9B-7D525323819C}"/>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179443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44528B-68B5-4C67-BE3F-59D6925C9226}"/>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3" name="Footer Placeholder 2">
            <a:extLst>
              <a:ext uri="{FF2B5EF4-FFF2-40B4-BE49-F238E27FC236}">
                <a16:creationId xmlns:a16="http://schemas.microsoft.com/office/drawing/2014/main" id="{9CD66090-51F1-4951-BD3F-7BF77E78322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8285EAE-D007-4948-8607-291DB4A275E1}"/>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3328701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9B5D5-EC39-4DB1-A084-6C524A4E40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34A3BE5-CA7F-4CB8-A00B-B426E5BFF6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7AAD9F9-850B-4595-9726-2DE28DE06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2527A8-AC1F-49FC-A7D2-104487EFF6D1}"/>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6" name="Footer Placeholder 5">
            <a:extLst>
              <a:ext uri="{FF2B5EF4-FFF2-40B4-BE49-F238E27FC236}">
                <a16:creationId xmlns:a16="http://schemas.microsoft.com/office/drawing/2014/main" id="{3C0FF5E3-68C3-4F76-8721-02D58BF612B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E7DCA9F-FBFC-4EC4-85FA-F73F1E55E908}"/>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192942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1917-5251-4A8D-859B-29712A1EE2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4BF88947-619C-4D9C-9631-E6F0AFC875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410123C-6185-4D71-878B-AC4A624B70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0A4BC3-BA79-40D3-B484-ACEFFFCBFFA2}"/>
              </a:ext>
            </a:extLst>
          </p:cNvPr>
          <p:cNvSpPr>
            <a:spLocks noGrp="1"/>
          </p:cNvSpPr>
          <p:nvPr>
            <p:ph type="dt" sz="half" idx="10"/>
          </p:nvPr>
        </p:nvSpPr>
        <p:spPr/>
        <p:txBody>
          <a:bodyPr/>
          <a:lstStyle/>
          <a:p>
            <a:fld id="{9991A7DD-5CAE-417F-AF80-DD43F5B66F69}" type="datetimeFigureOut">
              <a:rPr lang="en-AU" smtClean="0"/>
              <a:t>4/09/2019</a:t>
            </a:fld>
            <a:endParaRPr lang="en-AU"/>
          </a:p>
        </p:txBody>
      </p:sp>
      <p:sp>
        <p:nvSpPr>
          <p:cNvPr id="6" name="Footer Placeholder 5">
            <a:extLst>
              <a:ext uri="{FF2B5EF4-FFF2-40B4-BE49-F238E27FC236}">
                <a16:creationId xmlns:a16="http://schemas.microsoft.com/office/drawing/2014/main" id="{4223816B-C538-4B01-8184-AE8338BA0F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83DCA13-0EAA-48E7-9C82-746D4F7E539C}"/>
              </a:ext>
            </a:extLst>
          </p:cNvPr>
          <p:cNvSpPr>
            <a:spLocks noGrp="1"/>
          </p:cNvSpPr>
          <p:nvPr>
            <p:ph type="sldNum" sz="quarter" idx="12"/>
          </p:nvPr>
        </p:nvSpPr>
        <p:spPr/>
        <p:txBody>
          <a:bodyPr/>
          <a:lstStyle/>
          <a:p>
            <a:fld id="{BD684EFD-2F34-4083-A9BA-645B562D30B9}" type="slidenum">
              <a:rPr lang="en-AU" smtClean="0"/>
              <a:t>‹#›</a:t>
            </a:fld>
            <a:endParaRPr lang="en-AU"/>
          </a:p>
        </p:txBody>
      </p:sp>
    </p:spTree>
    <p:extLst>
      <p:ext uri="{BB962C8B-B14F-4D97-AF65-F5344CB8AC3E}">
        <p14:creationId xmlns:p14="http://schemas.microsoft.com/office/powerpoint/2010/main" val="241911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F35477-99D1-4C4D-8A52-3B8C2555C6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48DCC91-FD6D-4325-B23D-7502099D1B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2E2C08F-4ECF-4517-9E2F-D74AD2EB3D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1A7DD-5CAE-417F-AF80-DD43F5B66F69}" type="datetimeFigureOut">
              <a:rPr lang="en-AU" smtClean="0"/>
              <a:t>4/09/2019</a:t>
            </a:fld>
            <a:endParaRPr lang="en-AU"/>
          </a:p>
        </p:txBody>
      </p:sp>
      <p:sp>
        <p:nvSpPr>
          <p:cNvPr id="5" name="Footer Placeholder 4">
            <a:extLst>
              <a:ext uri="{FF2B5EF4-FFF2-40B4-BE49-F238E27FC236}">
                <a16:creationId xmlns:a16="http://schemas.microsoft.com/office/drawing/2014/main" id="{84F154FC-D501-4FBA-92D0-8A80C30AC1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0839D07-EC2F-46DE-B3E9-246791DE8D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84EFD-2F34-4083-A9BA-645B562D30B9}" type="slidenum">
              <a:rPr lang="en-AU" smtClean="0"/>
              <a:t>‹#›</a:t>
            </a:fld>
            <a:endParaRPr lang="en-AU"/>
          </a:p>
        </p:txBody>
      </p:sp>
    </p:spTree>
    <p:extLst>
      <p:ext uri="{BB962C8B-B14F-4D97-AF65-F5344CB8AC3E}">
        <p14:creationId xmlns:p14="http://schemas.microsoft.com/office/powerpoint/2010/main" val="1572903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6.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pic>
        <p:nvPicPr>
          <p:cNvPr id="6" name="Picture 5">
            <a:extLst>
              <a:ext uri="{FF2B5EF4-FFF2-40B4-BE49-F238E27FC236}">
                <a16:creationId xmlns:a16="http://schemas.microsoft.com/office/drawing/2014/main" id="{6B3C0508-EDA1-4EE0-A606-D58A9365153D}"/>
              </a:ext>
            </a:extLst>
          </p:cNvPr>
          <p:cNvPicPr>
            <a:picLocks noChangeAspect="1"/>
          </p:cNvPicPr>
          <p:nvPr/>
        </p:nvPicPr>
        <p:blipFill>
          <a:blip r:embed="rId3"/>
          <a:stretch>
            <a:fillRect/>
          </a:stretch>
        </p:blipFill>
        <p:spPr>
          <a:xfrm>
            <a:off x="864113" y="98094"/>
            <a:ext cx="10181424" cy="6206780"/>
          </a:xfrm>
          <a:prstGeom prst="rect">
            <a:avLst/>
          </a:prstGeom>
        </p:spPr>
      </p:pic>
      <p:pic>
        <p:nvPicPr>
          <p:cNvPr id="4" name="Picture 3">
            <a:extLst>
              <a:ext uri="{FF2B5EF4-FFF2-40B4-BE49-F238E27FC236}">
                <a16:creationId xmlns:a16="http://schemas.microsoft.com/office/drawing/2014/main" id="{26478AAD-5DB8-4E22-83E1-3383C06030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275384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93E46942-3A1F-4DDA-B612-C8ECDAA3CE47}"/>
              </a:ext>
            </a:extLst>
          </p:cNvPr>
          <p:cNvSpPr txBox="1"/>
          <p:nvPr/>
        </p:nvSpPr>
        <p:spPr>
          <a:xfrm>
            <a:off x="1015068" y="1006679"/>
            <a:ext cx="10318459" cy="4062651"/>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Drug Positive Discourse in </a:t>
            </a:r>
            <a:r>
              <a:rPr lang="en-AU" sz="3200" b="1" dirty="0" err="1">
                <a:latin typeface="Times New Roman" panose="02020603050405020304" pitchFamily="18" charset="0"/>
                <a:cs typeface="Times New Roman" panose="02020603050405020304" pitchFamily="18" charset="0"/>
              </a:rPr>
              <a:t>AusDD</a:t>
            </a:r>
            <a:endParaRPr lang="en-AU" sz="3200" b="1"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r>
              <a:rPr lang="en-AU" sz="2000" dirty="0">
                <a:latin typeface="Times New Roman" panose="02020603050405020304" pitchFamily="18" charset="0"/>
                <a:cs typeface="Times New Roman" panose="02020603050405020304" pitchFamily="18" charset="0"/>
              </a:rPr>
              <a:t>	</a:t>
            </a:r>
          </a:p>
          <a:p>
            <a:endParaRPr lang="en-AU" sz="2000" dirty="0">
              <a:latin typeface="Times New Roman" panose="02020603050405020304" pitchFamily="18" charset="0"/>
              <a:cs typeface="Times New Roman" panose="02020603050405020304" pitchFamily="18" charset="0"/>
            </a:endParaRPr>
          </a:p>
          <a:p>
            <a:r>
              <a:rPr lang="en-AU" sz="20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Pleasure</a:t>
            </a:r>
            <a:endParaRPr lang="en-AU" sz="2400" dirty="0">
              <a:latin typeface="Times New Roman" panose="02020603050405020304" pitchFamily="18" charset="0"/>
              <a:cs typeface="Times New Roman" panose="02020603050405020304" pitchFamily="18" charset="0"/>
            </a:endParaRPr>
          </a:p>
          <a:p>
            <a:pPr lvl="2"/>
            <a:r>
              <a:rPr lang="en-GB" sz="2400" dirty="0">
                <a:latin typeface="Times New Roman" panose="02020603050405020304" pitchFamily="18" charset="0"/>
                <a:cs typeface="Times New Roman" panose="02020603050405020304" pitchFamily="18" charset="0"/>
              </a:rPr>
              <a:t>Self-Affirmation, 			</a:t>
            </a:r>
            <a:r>
              <a:rPr lang="en-AU" sz="2800" u="sng" dirty="0">
                <a:latin typeface="Times New Roman" panose="02020603050405020304" pitchFamily="18" charset="0"/>
                <a:cs typeface="Times New Roman" panose="02020603050405020304" pitchFamily="18" charset="0"/>
              </a:rPr>
              <a:t>Benefit Maximisation</a:t>
            </a:r>
            <a:endParaRPr lang="en-AU" sz="2800" dirty="0">
              <a:latin typeface="Times New Roman" panose="02020603050405020304" pitchFamily="18" charset="0"/>
              <a:cs typeface="Times New Roman" panose="02020603050405020304" pitchFamily="18" charset="0"/>
            </a:endParaRPr>
          </a:p>
          <a:p>
            <a:pPr lvl="2"/>
            <a:r>
              <a:rPr lang="en-GB" sz="2400" dirty="0">
                <a:latin typeface="Times New Roman" panose="02020603050405020304" pitchFamily="18" charset="0"/>
                <a:cs typeface="Times New Roman" panose="02020603050405020304" pitchFamily="18" charset="0"/>
              </a:rPr>
              <a:t>Experiential Drug Knowledge            </a:t>
            </a:r>
            <a:r>
              <a:rPr lang="en-AU" sz="2800" u="sng" dirty="0">
                <a:latin typeface="Times New Roman" panose="02020603050405020304" pitchFamily="18" charset="0"/>
                <a:cs typeface="Times New Roman" panose="02020603050405020304" pitchFamily="18" charset="0"/>
              </a:rPr>
              <a:t>Diverse Subject Positions</a:t>
            </a:r>
            <a:endParaRPr lang="en-AU" sz="2800" dirty="0">
              <a:latin typeface="Times New Roman" panose="02020603050405020304" pitchFamily="18" charset="0"/>
              <a:cs typeface="Times New Roman" panose="02020603050405020304" pitchFamily="18" charset="0"/>
            </a:endParaRPr>
          </a:p>
          <a:p>
            <a:pPr lvl="2"/>
            <a:r>
              <a:rPr lang="en-GB" sz="2400" dirty="0">
                <a:latin typeface="Times New Roman" panose="02020603050405020304" pitchFamily="18" charset="0"/>
                <a:cs typeface="Times New Roman" panose="02020603050405020304" pitchFamily="18" charset="0"/>
              </a:rPr>
              <a:t>Negative Term Subversion</a:t>
            </a:r>
          </a:p>
          <a:p>
            <a:pPr lvl="2"/>
            <a:r>
              <a:rPr lang="en-GB" sz="2400" dirty="0">
                <a:latin typeface="Times New Roman" panose="02020603050405020304" pitchFamily="18" charset="0"/>
                <a:cs typeface="Times New Roman" panose="02020603050405020304" pitchFamily="18" charset="0"/>
              </a:rPr>
              <a:t>Harm Reduction</a:t>
            </a:r>
            <a:endParaRPr lang="en-AU" sz="2800"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DF77653-0E72-4D89-99F6-9EBC3E7759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
        <p:nvSpPr>
          <p:cNvPr id="3" name="Right Brace 2">
            <a:extLst>
              <a:ext uri="{FF2B5EF4-FFF2-40B4-BE49-F238E27FC236}">
                <a16:creationId xmlns:a16="http://schemas.microsoft.com/office/drawing/2014/main" id="{1DBF57B3-5E49-4F41-A32A-0D47BDCA18B5}"/>
              </a:ext>
            </a:extLst>
          </p:cNvPr>
          <p:cNvSpPr/>
          <p:nvPr/>
        </p:nvSpPr>
        <p:spPr>
          <a:xfrm>
            <a:off x="5519956" y="2340529"/>
            <a:ext cx="576044" cy="216435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Tree>
    <p:extLst>
      <p:ext uri="{BB962C8B-B14F-4D97-AF65-F5344CB8AC3E}">
        <p14:creationId xmlns:p14="http://schemas.microsoft.com/office/powerpoint/2010/main" val="1710963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93E46942-3A1F-4DDA-B612-C8ECDAA3CE47}"/>
              </a:ext>
            </a:extLst>
          </p:cNvPr>
          <p:cNvSpPr txBox="1"/>
          <p:nvPr/>
        </p:nvSpPr>
        <p:spPr>
          <a:xfrm>
            <a:off x="693490" y="2835479"/>
            <a:ext cx="10318459" cy="1785104"/>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Examples From </a:t>
            </a:r>
            <a:r>
              <a:rPr lang="en-AU" sz="3200" b="1" dirty="0" err="1">
                <a:latin typeface="Times New Roman" panose="02020603050405020304" pitchFamily="18" charset="0"/>
                <a:cs typeface="Times New Roman" panose="02020603050405020304" pitchFamily="18" charset="0"/>
              </a:rPr>
              <a:t>AusDD</a:t>
            </a:r>
            <a:endParaRPr lang="en-AU" dirty="0">
              <a:latin typeface="Times New Roman" panose="02020603050405020304" pitchFamily="18" charset="0"/>
              <a:cs typeface="Times New Roman" panose="02020603050405020304" pitchFamily="18" charset="0"/>
            </a:endParaRPr>
          </a:p>
          <a:p>
            <a:r>
              <a:rPr lang="en-AU" sz="2000" dirty="0">
                <a:latin typeface="Times New Roman" panose="02020603050405020304" pitchFamily="18" charset="0"/>
                <a:cs typeface="Times New Roman" panose="02020603050405020304" pitchFamily="18" charset="0"/>
              </a:rPr>
              <a:t>	</a:t>
            </a:r>
          </a:p>
          <a:p>
            <a:endParaRPr lang="en-AU" sz="2000" dirty="0">
              <a:latin typeface="Times New Roman" panose="02020603050405020304" pitchFamily="18" charset="0"/>
              <a:cs typeface="Times New Roman" panose="02020603050405020304" pitchFamily="18" charset="0"/>
            </a:endParaRPr>
          </a:p>
          <a:p>
            <a:r>
              <a:rPr lang="en-AU" sz="2000" dirty="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DF77653-0E72-4D89-99F6-9EBC3E7759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2852326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19A42D01-14BD-48E5-830A-521ED5CF16DC}"/>
              </a:ext>
            </a:extLst>
          </p:cNvPr>
          <p:cNvSpPr txBox="1"/>
          <p:nvPr/>
        </p:nvSpPr>
        <p:spPr>
          <a:xfrm>
            <a:off x="768991" y="535900"/>
            <a:ext cx="10654018" cy="4616648"/>
          </a:xfrm>
          <a:prstGeom prst="rect">
            <a:avLst/>
          </a:prstGeom>
          <a:noFill/>
        </p:spPr>
        <p:txBody>
          <a:bodyPr wrap="square" rtlCol="0">
            <a:spAutoFit/>
          </a:bodyPr>
          <a:lstStyle/>
          <a:p>
            <a:pPr algn="ctr"/>
            <a:r>
              <a:rPr lang="en-GB" sz="3200" b="1" dirty="0">
                <a:latin typeface="Times New Roman" panose="02020603050405020304" pitchFamily="18" charset="0"/>
                <a:cs typeface="Times New Roman" panose="02020603050405020304" pitchFamily="18" charset="0"/>
              </a:rPr>
              <a:t>Pleasure and Context</a:t>
            </a:r>
          </a:p>
          <a:p>
            <a:endParaRPr lang="en-GB" i="1" dirty="0">
              <a:latin typeface="Times New Roman" panose="02020603050405020304" pitchFamily="18" charset="0"/>
              <a:cs typeface="Times New Roman" panose="02020603050405020304" pitchFamily="18" charset="0"/>
            </a:endParaRPr>
          </a:p>
          <a:p>
            <a:br>
              <a:rPr lang="en-GB" i="1"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r>
              <a:rPr lang="en-GB" i="1" dirty="0">
                <a:latin typeface="Times New Roman" panose="02020603050405020304" pitchFamily="18" charset="0"/>
                <a:cs typeface="Times New Roman" panose="02020603050405020304" pitchFamily="18" charset="0"/>
              </a:rPr>
              <a:t>‘To sway the media, we need </a:t>
            </a:r>
            <a:r>
              <a:rPr lang="en-GB" sz="2000" b="1" i="1" dirty="0">
                <a:latin typeface="Times New Roman" panose="02020603050405020304" pitchFamily="18" charset="0"/>
                <a:cs typeface="Times New Roman" panose="02020603050405020304" pitchFamily="18" charset="0"/>
              </a:rPr>
              <a:t>well presented people </a:t>
            </a:r>
            <a:r>
              <a:rPr lang="en-GB" i="1" dirty="0">
                <a:latin typeface="Times New Roman" panose="02020603050405020304" pitchFamily="18" charset="0"/>
                <a:cs typeface="Times New Roman" panose="02020603050405020304" pitchFamily="18" charset="0"/>
              </a:rPr>
              <a:t>with respected social status </a:t>
            </a:r>
            <a:r>
              <a:rPr lang="en-GB" sz="2000" b="1" i="1" dirty="0">
                <a:latin typeface="Times New Roman" panose="02020603050405020304" pitchFamily="18" charset="0"/>
                <a:cs typeface="Times New Roman" panose="02020603050405020304" pitchFamily="18" charset="0"/>
              </a:rPr>
              <a:t>backing HARM REDUCTION</a:t>
            </a:r>
            <a:r>
              <a:rPr lang="en-GB" i="1" dirty="0">
                <a:latin typeface="Times New Roman" panose="02020603050405020304" pitchFamily="18" charset="0"/>
                <a:cs typeface="Times New Roman" panose="02020603050405020304" pitchFamily="18" charset="0"/>
              </a:rPr>
              <a:t>, not PRO-DRUG or pleasure ideologies’.</a:t>
            </a:r>
          </a:p>
          <a:p>
            <a:br>
              <a:rPr lang="en-GB" i="1"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‘I don't really see a harm in a bit of social chatter, it is a bit of fun. We are all here for HR, but if there was no fun or sense of community I don't think many would of stayed. I don't see it as </a:t>
            </a:r>
            <a:r>
              <a:rPr lang="en-US" i="1" dirty="0" err="1">
                <a:latin typeface="Times New Roman" panose="02020603050405020304" pitchFamily="18" charset="0"/>
                <a:cs typeface="Times New Roman" panose="02020603050405020304" pitchFamily="18" charset="0"/>
              </a:rPr>
              <a:t>bluelights</a:t>
            </a:r>
            <a:r>
              <a:rPr lang="en-US" i="1" dirty="0">
                <a:latin typeface="Times New Roman" panose="02020603050405020304" pitchFamily="18" charset="0"/>
                <a:cs typeface="Times New Roman" panose="02020603050405020304" pitchFamily="18" charset="0"/>
              </a:rPr>
              <a:t> job or goal to look good in the eyes of cops, politicians, media, teachers, or any of that shit. </a:t>
            </a:r>
            <a:r>
              <a:rPr lang="en-US" sz="2000" b="1" i="1" dirty="0">
                <a:latin typeface="Times New Roman" panose="02020603050405020304" pitchFamily="18" charset="0"/>
                <a:cs typeface="Times New Roman" panose="02020603050405020304" pitchFamily="18" charset="0"/>
              </a:rPr>
              <a:t>We aren't here to change opinions</a:t>
            </a:r>
            <a:r>
              <a:rPr lang="en-US" i="1" dirty="0">
                <a:latin typeface="Times New Roman" panose="02020603050405020304" pitchFamily="18" charset="0"/>
                <a:cs typeface="Times New Roman" panose="02020603050405020304" pitchFamily="18" charset="0"/>
              </a:rPr>
              <a:t>, we are here to give information. I would ask, where is the REAL HR in curbing </a:t>
            </a:r>
            <a:r>
              <a:rPr lang="en-US" sz="2000" b="1" i="1" dirty="0">
                <a:latin typeface="Times New Roman" panose="02020603050405020304" pitchFamily="18" charset="0"/>
                <a:cs typeface="Times New Roman" panose="02020603050405020304" pitchFamily="18" charset="0"/>
              </a:rPr>
              <a:t>open and honest drug pleasure discussion </a:t>
            </a:r>
            <a:r>
              <a:rPr lang="en-US" i="1" dirty="0">
                <a:latin typeface="Times New Roman" panose="02020603050405020304" pitchFamily="18" charset="0"/>
                <a:cs typeface="Times New Roman" panose="02020603050405020304" pitchFamily="18" charset="0"/>
              </a:rPr>
              <a:t>in the name of the already impossible goal of making this site look respectable to the anti drug community?’</a:t>
            </a:r>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B5BB57BE-9D07-47B6-9104-C6B5A3219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3679093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38F46D7B-2B24-4D99-BF13-10B70AC5FDBE}"/>
              </a:ext>
            </a:extLst>
          </p:cNvPr>
          <p:cNvSpPr txBox="1"/>
          <p:nvPr/>
        </p:nvSpPr>
        <p:spPr>
          <a:xfrm>
            <a:off x="931178" y="1031846"/>
            <a:ext cx="10201013" cy="3877985"/>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Pleasure Diversity </a:t>
            </a:r>
          </a:p>
          <a:p>
            <a:endParaRPr lang="en-AU" sz="2800"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‘Do not think of it simply as sharing a drug. Look at it like sharing a </a:t>
            </a:r>
            <a:r>
              <a:rPr lang="en-US" sz="2000" b="1" i="1" dirty="0">
                <a:latin typeface="Times New Roman" panose="02020603050405020304" pitchFamily="18" charset="0"/>
                <a:cs typeface="Times New Roman" panose="02020603050405020304" pitchFamily="18" charset="0"/>
              </a:rPr>
              <a:t>sacrament</a:t>
            </a:r>
            <a:r>
              <a:rPr lang="en-US" i="1" dirty="0">
                <a:latin typeface="Times New Roman" panose="02020603050405020304" pitchFamily="18" charset="0"/>
                <a:cs typeface="Times New Roman" panose="02020603050405020304" pitchFamily="18" charset="0"/>
              </a:rPr>
              <a:t>, a piece of the </a:t>
            </a:r>
            <a:r>
              <a:rPr lang="en-US" sz="2000" b="1" i="1" dirty="0">
                <a:latin typeface="Times New Roman" panose="02020603050405020304" pitchFamily="18" charset="0"/>
                <a:cs typeface="Times New Roman" panose="02020603050405020304" pitchFamily="18" charset="0"/>
              </a:rPr>
              <a:t>divine</a:t>
            </a:r>
            <a:r>
              <a:rPr lang="en-US" i="1" dirty="0">
                <a:latin typeface="Times New Roman" panose="02020603050405020304" pitchFamily="18" charset="0"/>
                <a:cs typeface="Times New Roman" panose="02020603050405020304" pitchFamily="18" charset="0"/>
              </a:rPr>
              <a:t>, with a person you </a:t>
            </a:r>
            <a:r>
              <a:rPr lang="en-US" sz="2000" b="1" i="1" dirty="0">
                <a:latin typeface="Times New Roman" panose="02020603050405020304" pitchFamily="18" charset="0"/>
                <a:cs typeface="Times New Roman" panose="02020603050405020304" pitchFamily="18" charset="0"/>
              </a:rPr>
              <a:t>love and care </a:t>
            </a:r>
            <a:r>
              <a:rPr lang="en-US" i="1" dirty="0">
                <a:latin typeface="Times New Roman" panose="02020603050405020304" pitchFamily="18" charset="0"/>
                <a:cs typeface="Times New Roman" panose="02020603050405020304" pitchFamily="18" charset="0"/>
              </a:rPr>
              <a:t>about’.</a:t>
            </a:r>
          </a:p>
          <a:p>
            <a:endParaRPr lang="en-AU" dirty="0">
              <a:latin typeface="Times New Roman" panose="02020603050405020304" pitchFamily="18" charset="0"/>
              <a:cs typeface="Times New Roman" panose="02020603050405020304" pitchFamily="18" charset="0"/>
            </a:endParaRPr>
          </a:p>
          <a:p>
            <a:r>
              <a:rPr lang="en-AU" dirty="0">
                <a:latin typeface="Times New Roman" panose="02020603050405020304" pitchFamily="18" charset="0"/>
                <a:cs typeface="Times New Roman" panose="02020603050405020304" pitchFamily="18" charset="0"/>
              </a:rPr>
              <a:t> </a:t>
            </a:r>
          </a:p>
          <a:p>
            <a:r>
              <a:rPr lang="en-US" i="1" dirty="0">
                <a:latin typeface="Times New Roman" panose="02020603050405020304" pitchFamily="18" charset="0"/>
                <a:cs typeface="Times New Roman" panose="02020603050405020304" pitchFamily="18" charset="0"/>
              </a:rPr>
              <a:t>‘The drug addiction topic goes straight into the very heart of society. I think people who become addicted to drugs are more </a:t>
            </a:r>
            <a:r>
              <a:rPr lang="en-US" sz="2000" b="1" i="1" dirty="0">
                <a:latin typeface="Times New Roman" panose="02020603050405020304" pitchFamily="18" charset="0"/>
                <a:cs typeface="Times New Roman" panose="02020603050405020304" pitchFamily="18" charset="0"/>
              </a:rPr>
              <a:t>spiritually aware </a:t>
            </a:r>
            <a:r>
              <a:rPr lang="en-US" i="1" dirty="0">
                <a:latin typeface="Times New Roman" panose="02020603050405020304" pitchFamily="18" charset="0"/>
                <a:cs typeface="Times New Roman" panose="02020603050405020304" pitchFamily="18" charset="0"/>
              </a:rPr>
              <a:t>than your average person, even though they may not acknowledge it’.</a:t>
            </a:r>
          </a:p>
          <a:p>
            <a:endParaRPr lang="en-A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r>
              <a:rPr lang="en-AU" dirty="0">
                <a:latin typeface="Times New Roman" panose="02020603050405020304" pitchFamily="18" charset="0"/>
                <a:cs typeface="Times New Roman" panose="02020603050405020304" pitchFamily="18" charset="0"/>
              </a:rPr>
              <a:t>Carnal, disciplined, ascetic, and </a:t>
            </a:r>
            <a:r>
              <a:rPr lang="en-AU" b="1" u="sng" dirty="0">
                <a:latin typeface="Times New Roman" panose="02020603050405020304" pitchFamily="18" charset="0"/>
                <a:cs typeface="Times New Roman" panose="02020603050405020304" pitchFamily="18" charset="0"/>
              </a:rPr>
              <a:t>ecstatic</a:t>
            </a:r>
            <a:r>
              <a:rPr lang="en-AU" dirty="0">
                <a:latin typeface="Times New Roman" panose="02020603050405020304" pitchFamily="18" charset="0"/>
                <a:cs typeface="Times New Roman" panose="02020603050405020304" pitchFamily="18" charset="0"/>
              </a:rPr>
              <a:t> drug pleasures </a:t>
            </a:r>
            <a:r>
              <a:rPr lang="en-AU" sz="1400" dirty="0">
                <a:latin typeface="Times New Roman" panose="02020603050405020304" pitchFamily="18" charset="0"/>
                <a:cs typeface="Times New Roman" panose="02020603050405020304" pitchFamily="18" charset="0"/>
              </a:rPr>
              <a:t>(Bunton, 2011).</a:t>
            </a:r>
          </a:p>
          <a:p>
            <a:endParaRPr lang="en-AU" dirty="0"/>
          </a:p>
        </p:txBody>
      </p:sp>
      <p:pic>
        <p:nvPicPr>
          <p:cNvPr id="4" name="Picture 3">
            <a:extLst>
              <a:ext uri="{FF2B5EF4-FFF2-40B4-BE49-F238E27FC236}">
                <a16:creationId xmlns:a16="http://schemas.microsoft.com/office/drawing/2014/main" id="{922317A5-740E-4500-ABB4-C815C07374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2986014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0C8B4AFC-119A-4483-9F1E-B4F2E77FF3AB}"/>
              </a:ext>
            </a:extLst>
          </p:cNvPr>
          <p:cNvSpPr txBox="1"/>
          <p:nvPr/>
        </p:nvSpPr>
        <p:spPr>
          <a:xfrm>
            <a:off x="562062" y="738231"/>
            <a:ext cx="10813410" cy="5663089"/>
          </a:xfrm>
          <a:prstGeom prst="rect">
            <a:avLst/>
          </a:prstGeom>
          <a:noFill/>
        </p:spPr>
        <p:txBody>
          <a:bodyPr wrap="square" rtlCol="0">
            <a:spAutoFit/>
          </a:bodyPr>
          <a:lstStyle/>
          <a:p>
            <a:pPr algn="ctr"/>
            <a:r>
              <a:rPr lang="en-AU" sz="2800" b="1" dirty="0">
                <a:latin typeface="Times New Roman" panose="02020603050405020304" pitchFamily="18" charset="0"/>
                <a:cs typeface="Times New Roman" panose="02020603050405020304" pitchFamily="18" charset="0"/>
              </a:rPr>
              <a:t> </a:t>
            </a:r>
            <a:r>
              <a:rPr lang="en-AU" sz="3200" b="1" dirty="0">
                <a:latin typeface="Times New Roman" panose="02020603050405020304" pitchFamily="18" charset="0"/>
                <a:cs typeface="Times New Roman" panose="02020603050405020304" pitchFamily="18" charset="0"/>
              </a:rPr>
              <a:t>Diverse Harm Reduction</a:t>
            </a:r>
          </a:p>
          <a:p>
            <a:endParaRPr lang="en-AU" b="1" dirty="0">
              <a:latin typeface="Times New Roman" panose="02020603050405020304" pitchFamily="18" charset="0"/>
              <a:cs typeface="Times New Roman" panose="02020603050405020304" pitchFamily="18" charset="0"/>
            </a:endParaRPr>
          </a:p>
          <a:p>
            <a:r>
              <a:rPr lang="en-AU" i="1" dirty="0">
                <a:latin typeface="Times New Roman" panose="02020603050405020304" pitchFamily="18" charset="0"/>
                <a:cs typeface="Times New Roman" panose="02020603050405020304" pitchFamily="18" charset="0"/>
              </a:rPr>
              <a:t>‘from a harm reduction perspective </a:t>
            </a:r>
            <a:r>
              <a:rPr lang="en-AU" sz="2000" b="1" i="1" dirty="0">
                <a:latin typeface="Times New Roman" panose="02020603050405020304" pitchFamily="18" charset="0"/>
                <a:cs typeface="Times New Roman" panose="02020603050405020304" pitchFamily="18" charset="0"/>
              </a:rPr>
              <a:t>smoking suboxone is not a good idea</a:t>
            </a:r>
            <a:r>
              <a:rPr lang="en-AU" i="1" dirty="0">
                <a:latin typeface="Times New Roman" panose="02020603050405020304" pitchFamily="18" charset="0"/>
                <a:cs typeface="Times New Roman" panose="02020603050405020304" pitchFamily="18" charset="0"/>
              </a:rPr>
              <a:t>, you don’t know what you are inhaling besides pill binders and buprenorphine. It could be cost effective but you should consider your health too, we definitely can’t encourage pill smoking the best way to consume a drug’.</a:t>
            </a:r>
          </a:p>
          <a:p>
            <a:endParaRPr lang="en-AU" b="1"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r>
              <a:rPr lang="en-AU" i="1" dirty="0">
                <a:latin typeface="Times New Roman" panose="02020603050405020304" pitchFamily="18" charset="0"/>
                <a:cs typeface="Times New Roman" panose="02020603050405020304" pitchFamily="18" charset="0"/>
              </a:rPr>
              <a:t>‘I must have a different definition of harm reduction. I think if someone proposes to ingest a particular drug in a particular way, the harm reduction response should determine what the potential harms of the proposal are, investigate how said harms can be reduced followed by the provision of all this information in complete form so people can make their own informed choice... Now regarding smoking suboxone, it is hard to identify the relevant harms. I know this is practice is not uncommon - certainly it is prevalent in Australian prisons. The miniscule quantities that people are getting to smoke in prison likely reduces the potential harms from inhaling heat maize starch vapour (the main binder). And </a:t>
            </a:r>
            <a:r>
              <a:rPr lang="en-AU" sz="2000" b="1" i="1" dirty="0">
                <a:latin typeface="Times New Roman" panose="02020603050405020304" pitchFamily="18" charset="0"/>
                <a:cs typeface="Times New Roman" panose="02020603050405020304" pitchFamily="18" charset="0"/>
              </a:rPr>
              <a:t>it's certainly better than injecting while in prison as there is no clean injecting paraphernalia </a:t>
            </a:r>
            <a:r>
              <a:rPr lang="en-AU" i="1" dirty="0">
                <a:latin typeface="Times New Roman" panose="02020603050405020304" pitchFamily="18" charset="0"/>
                <a:cs typeface="Times New Roman" panose="02020603050405020304" pitchFamily="18" charset="0"/>
              </a:rPr>
              <a:t>available. My harm reduction advice is - it's safer to take as intended, but if you do smoke suboxone, be aware that it is likely causing damage. Be wary of symptoms like sore throat, breathing difficulties, chest pains, wheezing etcetera. Really there is a whole research project for someone with the resources- what are the potential harms from smoking suboxone?’</a:t>
            </a:r>
            <a:endParaRPr lang="en-AU" dirty="0">
              <a:latin typeface="Times New Roman" panose="02020603050405020304" pitchFamily="18" charset="0"/>
              <a:cs typeface="Times New Roman" panose="02020603050405020304" pitchFamily="18" charset="0"/>
            </a:endParaRPr>
          </a:p>
          <a:p>
            <a:r>
              <a:rPr lang="en-AU" b="1" dirty="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5ABA40D4-AF73-49FE-9E47-AFE9DB9ED1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3249685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DDA07E3E-0C8C-49C4-8C0E-3D0C49601334}"/>
              </a:ext>
            </a:extLst>
          </p:cNvPr>
          <p:cNvSpPr txBox="1"/>
          <p:nvPr/>
        </p:nvSpPr>
        <p:spPr>
          <a:xfrm>
            <a:off x="880844" y="1342239"/>
            <a:ext cx="10335237" cy="2585323"/>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Self-Affirmation</a:t>
            </a:r>
          </a:p>
          <a:p>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a:t>
            </a:r>
            <a:r>
              <a:rPr lang="en-US" sz="2000" b="1" i="1" dirty="0">
                <a:latin typeface="Times New Roman" panose="02020603050405020304" pitchFamily="18" charset="0"/>
                <a:cs typeface="Times New Roman" panose="02020603050405020304" pitchFamily="18" charset="0"/>
              </a:rPr>
              <a:t>we should be more honest about it</a:t>
            </a:r>
            <a:r>
              <a:rPr lang="en-US" i="1" dirty="0">
                <a:latin typeface="Times New Roman" panose="02020603050405020304" pitchFamily="18" charset="0"/>
                <a:cs typeface="Times New Roman" panose="02020603050405020304" pitchFamily="18" charset="0"/>
              </a:rPr>
              <a:t>, to say ‘yes </a:t>
            </a:r>
            <a:r>
              <a:rPr lang="en-US" i="1" dirty="0" err="1">
                <a:latin typeface="Times New Roman" panose="02020603050405020304" pitchFamily="18" charset="0"/>
                <a:cs typeface="Times New Roman" panose="02020603050405020304" pitchFamily="18" charset="0"/>
              </a:rPr>
              <a:t>i'm</a:t>
            </a:r>
            <a:r>
              <a:rPr lang="en-US" i="1" dirty="0">
                <a:latin typeface="Times New Roman" panose="02020603050405020304" pitchFamily="18" charset="0"/>
                <a:cs typeface="Times New Roman" panose="02020603050405020304" pitchFamily="18" charset="0"/>
              </a:rPr>
              <a:t> smoking a joint, and no </a:t>
            </a:r>
            <a:r>
              <a:rPr lang="en-US" i="1" dirty="0" err="1">
                <a:latin typeface="Times New Roman" panose="02020603050405020304" pitchFamily="18" charset="0"/>
                <a:cs typeface="Times New Roman" panose="02020603050405020304" pitchFamily="18" charset="0"/>
              </a:rPr>
              <a:t>i</a:t>
            </a:r>
            <a:r>
              <a:rPr lang="en-US" i="1" dirty="0">
                <a:latin typeface="Times New Roman" panose="02020603050405020304" pitchFamily="18" charset="0"/>
                <a:cs typeface="Times New Roman" panose="02020603050405020304" pitchFamily="18" charset="0"/>
              </a:rPr>
              <a:t> don't care that it's illegal because </a:t>
            </a:r>
            <a:r>
              <a:rPr lang="en-US" i="1" dirty="0" err="1">
                <a:latin typeface="Times New Roman" panose="02020603050405020304" pitchFamily="18" charset="0"/>
                <a:cs typeface="Times New Roman" panose="02020603050405020304" pitchFamily="18" charset="0"/>
              </a:rPr>
              <a:t>i'm</a:t>
            </a:r>
            <a:r>
              <a:rPr lang="en-US" i="1" dirty="0">
                <a:latin typeface="Times New Roman" panose="02020603050405020304" pitchFamily="18" charset="0"/>
                <a:cs typeface="Times New Roman" panose="02020603050405020304" pitchFamily="18" charset="0"/>
              </a:rPr>
              <a:t> not harming anyone or doing anything wrong’ … maybe if more of us politely and respectfully did this (in appropriate contexts) we'd help </a:t>
            </a:r>
            <a:r>
              <a:rPr lang="en-US" sz="2000" b="1" i="1" dirty="0">
                <a:latin typeface="Times New Roman" panose="02020603050405020304" pitchFamily="18" charset="0"/>
                <a:cs typeface="Times New Roman" panose="02020603050405020304" pitchFamily="18" charset="0"/>
              </a:rPr>
              <a:t>rectify some of the misunderstandings </a:t>
            </a:r>
            <a:r>
              <a:rPr lang="en-US" i="1" dirty="0">
                <a:latin typeface="Times New Roman" panose="02020603050405020304" pitchFamily="18" charset="0"/>
                <a:cs typeface="Times New Roman" panose="02020603050405020304" pitchFamily="18" charset="0"/>
              </a:rPr>
              <a:t>people have about cannabis’.</a:t>
            </a:r>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CAA6647-1D60-40FE-885E-3481F16403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117672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62241B8B-87DE-4173-ADA6-E85756120DF9}"/>
              </a:ext>
            </a:extLst>
          </p:cNvPr>
          <p:cNvSpPr txBox="1"/>
          <p:nvPr/>
        </p:nvSpPr>
        <p:spPr>
          <a:xfrm>
            <a:off x="880844" y="822121"/>
            <a:ext cx="10293292" cy="4062651"/>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Experiential Drug Knowledge</a:t>
            </a:r>
          </a:p>
          <a:p>
            <a:br>
              <a:rPr lang="en-AU" b="1"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r>
              <a:rPr lang="en-AU" i="1" dirty="0">
                <a:latin typeface="Times New Roman" panose="02020603050405020304" pitchFamily="18" charset="0"/>
                <a:cs typeface="Times New Roman" panose="02020603050405020304" pitchFamily="18" charset="0"/>
              </a:rPr>
              <a:t>‘I have </a:t>
            </a:r>
            <a:r>
              <a:rPr lang="en-AU" sz="2000" b="1" i="1" dirty="0">
                <a:latin typeface="Times New Roman" panose="02020603050405020304" pitchFamily="18" charset="0"/>
                <a:cs typeface="Times New Roman" panose="02020603050405020304" pitchFamily="18" charset="0"/>
              </a:rPr>
              <a:t>been using the </a:t>
            </a:r>
            <a:r>
              <a:rPr lang="en-AU" sz="2000" b="1" i="1" dirty="0" err="1">
                <a:latin typeface="Times New Roman" panose="02020603050405020304" pitchFamily="18" charset="0"/>
                <a:cs typeface="Times New Roman" panose="02020603050405020304" pitchFamily="18" charset="0"/>
              </a:rPr>
              <a:t>sterifilt</a:t>
            </a:r>
            <a:r>
              <a:rPr lang="en-AU" sz="2000" b="1" i="1" dirty="0">
                <a:latin typeface="Times New Roman" panose="02020603050405020304" pitchFamily="18" charset="0"/>
                <a:cs typeface="Times New Roman" panose="02020603050405020304" pitchFamily="18" charset="0"/>
              </a:rPr>
              <a:t> for about 2 years now</a:t>
            </a:r>
            <a:r>
              <a:rPr lang="en-AU" i="1" dirty="0">
                <a:latin typeface="Times New Roman" panose="02020603050405020304" pitchFamily="18" charset="0"/>
                <a:cs typeface="Times New Roman" panose="02020603050405020304" pitchFamily="18" charset="0"/>
              </a:rPr>
              <a:t>. I have gone through about 2500 of the things and they are terrific. When I inject my "legal substances" I can easily see all the gunk that I used to inject before I got them. There is a </a:t>
            </a:r>
            <a:r>
              <a:rPr lang="en-AU" sz="2000" b="1" i="1" dirty="0">
                <a:latin typeface="Times New Roman" panose="02020603050405020304" pitchFamily="18" charset="0"/>
                <a:cs typeface="Times New Roman" panose="02020603050405020304" pitchFamily="18" charset="0"/>
              </a:rPr>
              <a:t>big clump of crap at the sucking end </a:t>
            </a:r>
            <a:r>
              <a:rPr lang="en-AU" i="1" dirty="0">
                <a:latin typeface="Times New Roman" panose="02020603050405020304" pitchFamily="18" charset="0"/>
                <a:cs typeface="Times New Roman" panose="02020603050405020304" pitchFamily="18" charset="0"/>
              </a:rPr>
              <a:t>and</a:t>
            </a:r>
            <a:r>
              <a:rPr lang="en-AU" b="1" i="1" dirty="0">
                <a:latin typeface="Times New Roman" panose="02020603050405020304" pitchFamily="18" charset="0"/>
                <a:cs typeface="Times New Roman" panose="02020603050405020304" pitchFamily="18" charset="0"/>
              </a:rPr>
              <a:t> </a:t>
            </a:r>
            <a:r>
              <a:rPr lang="en-AU" sz="2000" b="1" i="1" dirty="0">
                <a:latin typeface="Times New Roman" panose="02020603050405020304" pitchFamily="18" charset="0"/>
                <a:cs typeface="Times New Roman" panose="02020603050405020304" pitchFamily="18" charset="0"/>
              </a:rPr>
              <a:t>thank god I learned of them </a:t>
            </a:r>
            <a:r>
              <a:rPr lang="en-AU" i="1" dirty="0">
                <a:latin typeface="Times New Roman" panose="02020603050405020304" pitchFamily="18" charset="0"/>
                <a:cs typeface="Times New Roman" panose="02020603050405020304" pitchFamily="18" charset="0"/>
              </a:rPr>
              <a:t>I can only imagine all the junk I would have injected over the last two years without them’.</a:t>
            </a:r>
            <a:br>
              <a:rPr lang="en-AU" i="1" dirty="0">
                <a:latin typeface="Times New Roman" panose="02020603050405020304" pitchFamily="18" charset="0"/>
                <a:cs typeface="Times New Roman" panose="02020603050405020304" pitchFamily="18" charset="0"/>
              </a:rPr>
            </a:br>
            <a:br>
              <a:rPr lang="en-AU" i="1"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r>
              <a:rPr lang="en-AU" i="1" dirty="0">
                <a:latin typeface="Times New Roman" panose="02020603050405020304" pitchFamily="18" charset="0"/>
                <a:cs typeface="Times New Roman" panose="02020603050405020304" pitchFamily="18" charset="0"/>
              </a:rPr>
              <a:t>‘even a quick glance at </a:t>
            </a:r>
            <a:r>
              <a:rPr lang="en-AU" sz="2000" b="1" i="1" dirty="0">
                <a:latin typeface="Times New Roman" panose="02020603050405020304" pitchFamily="18" charset="0"/>
                <a:cs typeface="Times New Roman" panose="02020603050405020304" pitchFamily="18" charset="0"/>
              </a:rPr>
              <a:t>any government drug education material </a:t>
            </a:r>
            <a:r>
              <a:rPr lang="en-AU" i="1" dirty="0">
                <a:latin typeface="Times New Roman" panose="02020603050405020304" pitchFamily="18" charset="0"/>
                <a:cs typeface="Times New Roman" panose="02020603050405020304" pitchFamily="18" charset="0"/>
              </a:rPr>
              <a:t>will show up many glaring </a:t>
            </a:r>
            <a:r>
              <a:rPr lang="en-AU" sz="2000" b="1" i="1" dirty="0">
                <a:latin typeface="Times New Roman" panose="02020603050405020304" pitchFamily="18" charset="0"/>
                <a:cs typeface="Times New Roman" panose="02020603050405020304" pitchFamily="18" charset="0"/>
              </a:rPr>
              <a:t>errors</a:t>
            </a:r>
            <a:r>
              <a:rPr lang="en-AU" i="1" dirty="0">
                <a:latin typeface="Times New Roman" panose="02020603050405020304" pitchFamily="18" charset="0"/>
                <a:cs typeface="Times New Roman" panose="02020603050405020304" pitchFamily="18" charset="0"/>
              </a:rPr>
              <a:t>, </a:t>
            </a:r>
            <a:r>
              <a:rPr lang="en-AU" sz="2000" b="1" i="1" dirty="0">
                <a:latin typeface="Times New Roman" panose="02020603050405020304" pitchFamily="18" charset="0"/>
                <a:cs typeface="Times New Roman" panose="02020603050405020304" pitchFamily="18" charset="0"/>
              </a:rPr>
              <a:t>misconceptions</a:t>
            </a:r>
            <a:r>
              <a:rPr lang="en-AU" i="1" dirty="0">
                <a:latin typeface="Times New Roman" panose="02020603050405020304" pitchFamily="18" charset="0"/>
                <a:cs typeface="Times New Roman" panose="02020603050405020304" pitchFamily="18" charset="0"/>
              </a:rPr>
              <a:t> and </a:t>
            </a:r>
            <a:r>
              <a:rPr lang="en-AU" sz="2000" b="1" i="1" dirty="0">
                <a:latin typeface="Times New Roman" panose="02020603050405020304" pitchFamily="18" charset="0"/>
                <a:cs typeface="Times New Roman" panose="02020603050405020304" pitchFamily="18" charset="0"/>
              </a:rPr>
              <a:t>blatant lies</a:t>
            </a:r>
            <a:r>
              <a:rPr lang="en-AU" i="1" dirty="0">
                <a:latin typeface="Times New Roman" panose="02020603050405020304" pitchFamily="18" charset="0"/>
                <a:cs typeface="Times New Roman" panose="02020603050405020304" pitchFamily="18" charset="0"/>
              </a:rPr>
              <a:t>.  most </a:t>
            </a:r>
            <a:r>
              <a:rPr lang="en-AU" sz="2000" b="1" i="1" dirty="0" err="1">
                <a:latin typeface="Times New Roman" panose="02020603050405020304" pitchFamily="18" charset="0"/>
                <a:cs typeface="Times New Roman" panose="02020603050405020304" pitchFamily="18" charset="0"/>
              </a:rPr>
              <a:t>bluelighters</a:t>
            </a:r>
            <a:r>
              <a:rPr lang="en-AU" sz="2000" b="1" i="1" dirty="0">
                <a:latin typeface="Times New Roman" panose="02020603050405020304" pitchFamily="18" charset="0"/>
                <a:cs typeface="Times New Roman" panose="02020603050405020304" pitchFamily="18" charset="0"/>
              </a:rPr>
              <a:t> could write a better harm minimisation pamphlet </a:t>
            </a:r>
            <a:r>
              <a:rPr lang="en-AU" i="1" dirty="0">
                <a:latin typeface="Times New Roman" panose="02020603050405020304" pitchFamily="18" charset="0"/>
                <a:cs typeface="Times New Roman" panose="02020603050405020304" pitchFamily="18" charset="0"/>
              </a:rPr>
              <a:t>with proper advice and useful warnings in a single afternoon.’</a:t>
            </a:r>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0B664A6-2C78-487C-95CF-EF81F0746A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1843643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7B572F10-3BE2-400B-93EE-C85B81187465}"/>
              </a:ext>
            </a:extLst>
          </p:cNvPr>
          <p:cNvSpPr txBox="1"/>
          <p:nvPr/>
        </p:nvSpPr>
        <p:spPr>
          <a:xfrm>
            <a:off x="604007" y="989901"/>
            <a:ext cx="10888910" cy="2339102"/>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Negative Term Subversion</a:t>
            </a:r>
          </a:p>
          <a:p>
            <a:endParaRPr lang="en-AU" b="1" dirty="0">
              <a:latin typeface="Times New Roman" panose="02020603050405020304" pitchFamily="18" charset="0"/>
              <a:cs typeface="Times New Roman" panose="02020603050405020304" pitchFamily="18" charset="0"/>
            </a:endParaRPr>
          </a:p>
          <a:p>
            <a:endParaRPr lang="en-AU" b="1" dirty="0">
              <a:latin typeface="Times New Roman" panose="02020603050405020304" pitchFamily="18" charset="0"/>
              <a:cs typeface="Times New Roman" panose="02020603050405020304" pitchFamily="18" charset="0"/>
            </a:endParaRPr>
          </a:p>
          <a:p>
            <a:endParaRPr lang="en-AU" b="1"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‘Okay let's </a:t>
            </a:r>
            <a:r>
              <a:rPr lang="en-US" sz="2400" b="1" i="1" dirty="0">
                <a:latin typeface="Times New Roman" panose="02020603050405020304" pitchFamily="18" charset="0"/>
                <a:cs typeface="Times New Roman" panose="02020603050405020304" pitchFamily="18" charset="0"/>
              </a:rPr>
              <a:t>reclaim</a:t>
            </a:r>
            <a:r>
              <a:rPr lang="en-US" i="1" dirty="0">
                <a:latin typeface="Times New Roman" panose="02020603050405020304" pitchFamily="18" charset="0"/>
                <a:cs typeface="Times New Roman" panose="02020603050405020304" pitchFamily="18" charset="0"/>
              </a:rPr>
              <a:t> the word - maybe we could make a line of T-shirts: "</a:t>
            </a:r>
            <a:r>
              <a:rPr lang="en-US" sz="2000" b="1" i="1" dirty="0">
                <a:latin typeface="Times New Roman" panose="02020603050405020304" pitchFamily="18" charset="0"/>
                <a:cs typeface="Times New Roman" panose="02020603050405020304" pitchFamily="18" charset="0"/>
              </a:rPr>
              <a:t>Junkies Rock</a:t>
            </a:r>
            <a:r>
              <a:rPr lang="en-US" i="1"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Junkie Pride</a:t>
            </a:r>
            <a:r>
              <a:rPr lang="en-US" i="1" dirty="0">
                <a:latin typeface="Times New Roman" panose="02020603050405020304" pitchFamily="18" charset="0"/>
                <a:cs typeface="Times New Roman" panose="02020603050405020304" pitchFamily="18" charset="0"/>
              </a:rPr>
              <a:t>" etcetera’</a:t>
            </a:r>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918DB3CC-D1CE-4963-BF16-6054396BD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3456649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4EDBCA4C-0138-4273-95AC-DB2405A9831A}"/>
              </a:ext>
            </a:extLst>
          </p:cNvPr>
          <p:cNvSpPr txBox="1"/>
          <p:nvPr/>
        </p:nvSpPr>
        <p:spPr>
          <a:xfrm>
            <a:off x="805343" y="1006679"/>
            <a:ext cx="10544962" cy="2923877"/>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Festival Spaces for Positive Drug Discourse</a:t>
            </a:r>
          </a:p>
          <a:p>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r>
              <a:rPr lang="en-AU" i="1" dirty="0">
                <a:latin typeface="Times New Roman" panose="02020603050405020304" pitchFamily="18" charset="0"/>
                <a:cs typeface="Times New Roman" panose="02020603050405020304" pitchFamily="18" charset="0"/>
              </a:rPr>
              <a:t>‘I've been to heaps of </a:t>
            </a:r>
            <a:r>
              <a:rPr lang="en-AU" i="1" dirty="0" err="1">
                <a:latin typeface="Times New Roman" panose="02020603050405020304" pitchFamily="18" charset="0"/>
                <a:cs typeface="Times New Roman" panose="02020603050405020304" pitchFamily="18" charset="0"/>
              </a:rPr>
              <a:t>doofs</a:t>
            </a:r>
            <a:r>
              <a:rPr lang="en-AU" i="1" dirty="0">
                <a:latin typeface="Times New Roman" panose="02020603050405020304" pitchFamily="18" charset="0"/>
                <a:cs typeface="Times New Roman" panose="02020603050405020304" pitchFamily="18" charset="0"/>
              </a:rPr>
              <a:t> and the </a:t>
            </a:r>
            <a:r>
              <a:rPr lang="en-AU" sz="2000" b="1" i="1" dirty="0">
                <a:latin typeface="Times New Roman" panose="02020603050405020304" pitchFamily="18" charset="0"/>
                <a:cs typeface="Times New Roman" panose="02020603050405020304" pitchFamily="18" charset="0"/>
              </a:rPr>
              <a:t>people there do have your back</a:t>
            </a:r>
            <a:r>
              <a:rPr lang="en-AU" i="1" dirty="0">
                <a:latin typeface="Times New Roman" panose="02020603050405020304" pitchFamily="18" charset="0"/>
                <a:cs typeface="Times New Roman" panose="02020603050405020304" pitchFamily="18" charset="0"/>
              </a:rPr>
              <a:t>. I don’t just mean my own mates, but random groups and individuals, they look out for you.  And it's not just when it comes to drugs, it's people's attitude in general towards fostering a </a:t>
            </a:r>
            <a:r>
              <a:rPr lang="en-AU" sz="2000" b="1" i="1" dirty="0">
                <a:latin typeface="Times New Roman" panose="02020603050405020304" pitchFamily="18" charset="0"/>
                <a:cs typeface="Times New Roman" panose="02020603050405020304" pitchFamily="18" charset="0"/>
              </a:rPr>
              <a:t>supportive environment</a:t>
            </a:r>
            <a:r>
              <a:rPr lang="en-AU" i="1" dirty="0">
                <a:latin typeface="Times New Roman" panose="02020603050405020304" pitchFamily="18" charset="0"/>
                <a:cs typeface="Times New Roman" panose="02020603050405020304" pitchFamily="18" charset="0"/>
              </a:rPr>
              <a:t>. I've locked my keys in my car, had it bogged, and have got a dead car battery, and every time I was amazed by the number of strangers who gave </a:t>
            </a:r>
            <a:r>
              <a:rPr lang="en-AU" sz="2000" b="1" i="1" dirty="0">
                <a:latin typeface="Times New Roman" panose="02020603050405020304" pitchFamily="18" charset="0"/>
                <a:cs typeface="Times New Roman" panose="02020603050405020304" pitchFamily="18" charset="0"/>
              </a:rPr>
              <a:t>help and assistance’.</a:t>
            </a:r>
            <a:endParaRPr lang="en-AU" sz="2000" b="1"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4D1F082-0772-421B-889C-C272DEF65C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1528355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93E46942-3A1F-4DDA-B612-C8ECDAA3CE47}"/>
              </a:ext>
            </a:extLst>
          </p:cNvPr>
          <p:cNvSpPr txBox="1"/>
          <p:nvPr/>
        </p:nvSpPr>
        <p:spPr>
          <a:xfrm>
            <a:off x="693490" y="2835479"/>
            <a:ext cx="10318459" cy="1785104"/>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Conclusion</a:t>
            </a:r>
            <a:endParaRPr lang="en-AU" dirty="0">
              <a:latin typeface="Times New Roman" panose="02020603050405020304" pitchFamily="18" charset="0"/>
              <a:cs typeface="Times New Roman" panose="02020603050405020304" pitchFamily="18" charset="0"/>
            </a:endParaRPr>
          </a:p>
          <a:p>
            <a:r>
              <a:rPr lang="en-AU" sz="2000" dirty="0">
                <a:latin typeface="Times New Roman" panose="02020603050405020304" pitchFamily="18" charset="0"/>
                <a:cs typeface="Times New Roman" panose="02020603050405020304" pitchFamily="18" charset="0"/>
              </a:rPr>
              <a:t>	</a:t>
            </a:r>
          </a:p>
          <a:p>
            <a:endParaRPr lang="en-AU" sz="2000" dirty="0">
              <a:latin typeface="Times New Roman" panose="02020603050405020304" pitchFamily="18" charset="0"/>
              <a:cs typeface="Times New Roman" panose="02020603050405020304" pitchFamily="18" charset="0"/>
            </a:endParaRPr>
          </a:p>
          <a:p>
            <a:r>
              <a:rPr lang="en-AU" sz="2000" dirty="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DF77653-0E72-4D89-99F6-9EBC3E7759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164807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F430C083-3C44-4F79-A5E3-C11B3FB75866}"/>
              </a:ext>
            </a:extLst>
          </p:cNvPr>
          <p:cNvSpPr txBox="1"/>
          <p:nvPr/>
        </p:nvSpPr>
        <p:spPr>
          <a:xfrm>
            <a:off x="561109" y="924791"/>
            <a:ext cx="10910455" cy="4462760"/>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Participant Ethics</a:t>
            </a:r>
          </a:p>
          <a:p>
            <a:endParaRPr lang="en-AU" sz="28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2800" dirty="0">
                <a:latin typeface="Times New Roman" panose="02020603050405020304" pitchFamily="18" charset="0"/>
                <a:cs typeface="Times New Roman" panose="02020603050405020304" pitchFamily="18" charset="0"/>
              </a:rPr>
              <a:t>Cumulative 30+ years of Bluelight.org </a:t>
            </a:r>
            <a:r>
              <a:rPr lang="en-AU" sz="2800" b="1" dirty="0">
                <a:latin typeface="Times New Roman" panose="02020603050405020304" pitchFamily="18" charset="0"/>
                <a:cs typeface="Times New Roman" panose="02020603050405020304" pitchFamily="18" charset="0"/>
              </a:rPr>
              <a:t>participant experience</a:t>
            </a:r>
          </a:p>
          <a:p>
            <a:pPr marL="285750" indent="-285750">
              <a:buFont typeface="Arial" panose="020B0604020202020204" pitchFamily="34" charset="0"/>
              <a:buChar char="•"/>
            </a:pPr>
            <a:r>
              <a:rPr lang="en-AU" sz="2800" dirty="0">
                <a:latin typeface="Times New Roman" panose="02020603050405020304" pitchFamily="18" charset="0"/>
                <a:cs typeface="Times New Roman" panose="02020603050405020304" pitchFamily="18" charset="0"/>
              </a:rPr>
              <a:t>Community </a:t>
            </a:r>
            <a:r>
              <a:rPr lang="en-AU" sz="2800" b="1" dirty="0">
                <a:latin typeface="Times New Roman" panose="02020603050405020304" pitchFamily="18" charset="0"/>
                <a:cs typeface="Times New Roman" panose="02020603050405020304" pitchFamily="18" charset="0"/>
              </a:rPr>
              <a:t>consultation</a:t>
            </a:r>
          </a:p>
          <a:p>
            <a:pPr marL="285750" indent="-285750">
              <a:buFont typeface="Arial" panose="020B0604020202020204" pitchFamily="34" charset="0"/>
              <a:buChar char="•"/>
            </a:pPr>
            <a:r>
              <a:rPr lang="en-AU" sz="2800" dirty="0">
                <a:latin typeface="Times New Roman" panose="02020603050405020304" pitchFamily="18" charset="0"/>
                <a:cs typeface="Times New Roman" panose="02020603050405020304" pitchFamily="18" charset="0"/>
              </a:rPr>
              <a:t>De-identification</a:t>
            </a:r>
          </a:p>
          <a:p>
            <a:pPr marL="285750" indent="-285750">
              <a:buFont typeface="Arial" panose="020B0604020202020204" pitchFamily="34" charset="0"/>
              <a:buChar char="•"/>
            </a:pPr>
            <a:r>
              <a:rPr lang="en-AU" sz="2800" dirty="0">
                <a:latin typeface="Times New Roman" panose="02020603050405020304" pitchFamily="18" charset="0"/>
                <a:cs typeface="Times New Roman" panose="02020603050405020304" pitchFamily="18" charset="0"/>
              </a:rPr>
              <a:t>Opt-out/opt-in opportunities</a:t>
            </a:r>
          </a:p>
          <a:p>
            <a:pPr marL="285750" indent="-285750">
              <a:buFont typeface="Arial" panose="020B0604020202020204" pitchFamily="34" charset="0"/>
              <a:buChar char="•"/>
            </a:pPr>
            <a:r>
              <a:rPr lang="en-AU" sz="2800" dirty="0">
                <a:latin typeface="Times New Roman" panose="02020603050405020304" pitchFamily="18" charset="0"/>
                <a:cs typeface="Times New Roman" panose="02020603050405020304" pitchFamily="18" charset="0"/>
              </a:rPr>
              <a:t>Data agreement</a:t>
            </a:r>
          </a:p>
          <a:p>
            <a:pPr marL="285750" indent="-285750">
              <a:buFont typeface="Arial" panose="020B0604020202020204" pitchFamily="34" charset="0"/>
              <a:buChar char="•"/>
            </a:pPr>
            <a:r>
              <a:rPr lang="en-AU" sz="2800" dirty="0">
                <a:latin typeface="Times New Roman" panose="02020603050405020304" pitchFamily="18" charset="0"/>
                <a:cs typeface="Times New Roman" panose="02020603050405020304" pitchFamily="18" charset="0"/>
              </a:rPr>
              <a:t>Financial compensation</a:t>
            </a:r>
          </a:p>
          <a:p>
            <a:pPr marL="285750" indent="-285750">
              <a:buFont typeface="Arial" panose="020B0604020202020204" pitchFamily="34" charset="0"/>
              <a:buChar char="•"/>
            </a:pPr>
            <a:r>
              <a:rPr lang="en-AU" sz="2800" dirty="0">
                <a:latin typeface="Times New Roman" panose="02020603050405020304" pitchFamily="18" charset="0"/>
                <a:cs typeface="Times New Roman" panose="02020603050405020304" pitchFamily="18" charset="0"/>
              </a:rPr>
              <a:t>University of Canberra’s Human Research Ethics Committee (16-146)</a:t>
            </a:r>
          </a:p>
          <a:p>
            <a:endParaRPr lang="en-AU" sz="2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BE073CB-0BCA-4263-8E88-2E98D8819C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4103692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F4C6B39B-39E3-4F4C-8A60-A6CD880274B7}"/>
              </a:ext>
            </a:extLst>
          </p:cNvPr>
          <p:cNvSpPr txBox="1"/>
          <p:nvPr/>
        </p:nvSpPr>
        <p:spPr>
          <a:xfrm>
            <a:off x="292232" y="379203"/>
            <a:ext cx="11244044" cy="5109091"/>
          </a:xfrm>
          <a:prstGeom prst="rect">
            <a:avLst/>
          </a:prstGeom>
          <a:noFill/>
        </p:spPr>
        <p:txBody>
          <a:bodyPr wrap="square" rtlCol="0">
            <a:spAutoFit/>
          </a:bodyPr>
          <a:lstStyle/>
          <a:p>
            <a:endParaRPr lang="en-AU"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r>
              <a:rPr lang="en-AU" b="1" dirty="0">
                <a:solidFill>
                  <a:srgbClr val="FF0000"/>
                </a:solidFill>
                <a:latin typeface="Times New Roman" panose="02020603050405020304" pitchFamily="18" charset="0"/>
                <a:cs typeface="Times New Roman" panose="02020603050405020304" pitchFamily="18" charset="0"/>
              </a:rPr>
              <a:t>                  </a:t>
            </a:r>
            <a:r>
              <a:rPr lang="en-AU" sz="2000" b="1" dirty="0">
                <a:solidFill>
                  <a:srgbClr val="FF0000"/>
                </a:solidFill>
                <a:latin typeface="Times New Roman" panose="02020603050405020304" pitchFamily="18" charset="0"/>
                <a:cs typeface="Times New Roman" panose="02020603050405020304" pitchFamily="18" charset="0"/>
              </a:rPr>
              <a:t>Prohibition</a:t>
            </a:r>
            <a:r>
              <a:rPr lang="en-AU" sz="1600" dirty="0">
                <a:latin typeface="Times New Roman" panose="02020603050405020304" pitchFamily="18" charset="0"/>
                <a:cs typeface="Times New Roman" panose="02020603050405020304" pitchFamily="18" charset="0"/>
              </a:rPr>
              <a:t>            =	         </a:t>
            </a:r>
            <a:r>
              <a:rPr lang="en-AU" dirty="0">
                <a:latin typeface="Times New Roman" panose="02020603050405020304" pitchFamily="18" charset="0"/>
                <a:cs typeface="Times New Roman" panose="02020603050405020304" pitchFamily="18" charset="0"/>
              </a:rPr>
              <a:t>drug discourse       </a:t>
            </a:r>
            <a:r>
              <a:rPr lang="en-AU" sz="1600" dirty="0">
                <a:latin typeface="Times New Roman" panose="02020603050405020304" pitchFamily="18" charset="0"/>
                <a:cs typeface="Times New Roman" panose="02020603050405020304" pitchFamily="18" charset="0"/>
              </a:rPr>
              <a:t>=	</a:t>
            </a:r>
            <a:r>
              <a:rPr lang="en-GB" sz="1600" dirty="0">
                <a:latin typeface="Times New Roman" panose="02020603050405020304" pitchFamily="18" charset="0"/>
                <a:cs typeface="Times New Roman" panose="02020603050405020304" pitchFamily="18" charset="0"/>
              </a:rPr>
              <a:t>Reduced agency, health service access and quality. </a:t>
            </a:r>
          </a:p>
          <a:p>
            <a:r>
              <a:rPr lang="en-GB" sz="1600" dirty="0">
                <a:latin typeface="Times New Roman" panose="02020603050405020304" pitchFamily="18" charset="0"/>
                <a:cs typeface="Times New Roman" panose="02020603050405020304" pitchFamily="18" charset="0"/>
              </a:rPr>
              <a:t>							Increased </a:t>
            </a:r>
            <a:r>
              <a:rPr lang="en-GB" b="1" dirty="0">
                <a:latin typeface="Times New Roman" panose="02020603050405020304" pitchFamily="18" charset="0"/>
                <a:cs typeface="Times New Roman" panose="02020603050405020304" pitchFamily="18" charset="0"/>
              </a:rPr>
              <a:t>self-stigma</a:t>
            </a:r>
            <a:r>
              <a:rPr lang="en-GB" sz="1600" dirty="0">
                <a:latin typeface="Times New Roman" panose="02020603050405020304" pitchFamily="18" charset="0"/>
                <a:cs typeface="Times New Roman" panose="02020603050405020304" pitchFamily="18" charset="0"/>
              </a:rPr>
              <a:t> and </a:t>
            </a:r>
            <a:r>
              <a:rPr lang="en-GB" b="1" dirty="0">
                <a:latin typeface="Times New Roman" panose="02020603050405020304" pitchFamily="18" charset="0"/>
                <a:cs typeface="Times New Roman" panose="02020603050405020304" pitchFamily="18" charset="0"/>
              </a:rPr>
              <a:t>health issues</a:t>
            </a:r>
            <a:r>
              <a:rPr lang="en-GB" sz="1600" dirty="0">
                <a:latin typeface="Times New Roman" panose="02020603050405020304" pitchFamily="18" charset="0"/>
                <a:cs typeface="Times New Roman" panose="02020603050405020304" pitchFamily="18" charset="0"/>
              </a:rPr>
              <a:t>.</a:t>
            </a:r>
          </a:p>
          <a:p>
            <a:endParaRPr lang="en-GB" sz="1600" dirty="0">
              <a:latin typeface="Times New Roman" panose="02020603050405020304" pitchFamily="18" charset="0"/>
              <a:cs typeface="Times New Roman" panose="02020603050405020304" pitchFamily="18" charset="0"/>
            </a:endParaRPr>
          </a:p>
          <a:p>
            <a:r>
              <a:rPr lang="en-GB" sz="1600" dirty="0">
                <a:latin typeface="Times New Roman" panose="02020603050405020304" pitchFamily="18" charset="0"/>
                <a:cs typeface="Times New Roman" panose="02020603050405020304" pitchFamily="18" charset="0"/>
              </a:rPr>
              <a:t>		</a:t>
            </a:r>
          </a:p>
          <a:p>
            <a:endParaRPr lang="en-GB"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AU" sz="1600" b="1" dirty="0">
                <a:latin typeface="Times New Roman" panose="02020603050405020304" pitchFamily="18" charset="0"/>
                <a:cs typeface="Times New Roman" panose="02020603050405020304" pitchFamily="18" charset="0"/>
              </a:rPr>
              <a:t>Benefit maximisation</a:t>
            </a:r>
          </a:p>
          <a:p>
            <a:pPr marL="342900" indent="-342900">
              <a:buFont typeface="+mj-lt"/>
              <a:buAutoNum type="arabicPeriod"/>
            </a:pPr>
            <a:r>
              <a:rPr lang="en-AU" sz="1600" b="1" dirty="0">
                <a:latin typeface="Times New Roman" panose="02020603050405020304" pitchFamily="18" charset="0"/>
                <a:cs typeface="Times New Roman" panose="02020603050405020304" pitchFamily="18" charset="0"/>
              </a:rPr>
              <a:t>Diverse subject positions</a:t>
            </a:r>
            <a:r>
              <a:rPr lang="en-AU" sz="1600" dirty="0">
                <a:latin typeface="Times New Roman" panose="02020603050405020304" pitchFamily="18" charset="0"/>
                <a:cs typeface="Times New Roman" panose="02020603050405020304" pitchFamily="18" charset="0"/>
              </a:rPr>
              <a:t>					             drug discourse </a:t>
            </a:r>
          </a:p>
          <a:p>
            <a:r>
              <a:rPr lang="en-AU" sz="1600" dirty="0">
                <a:latin typeface="Times New Roman" panose="02020603050405020304" pitchFamily="18" charset="0"/>
                <a:cs typeface="Times New Roman" panose="02020603050405020304" pitchFamily="18" charset="0"/>
              </a:rPr>
              <a:t>		Pleasure</a:t>
            </a:r>
          </a:p>
          <a:p>
            <a:r>
              <a:rPr lang="en-AU" sz="1600" dirty="0">
                <a:latin typeface="Times New Roman" panose="02020603050405020304" pitchFamily="18" charset="0"/>
                <a:cs typeface="Times New Roman" panose="02020603050405020304" pitchFamily="18" charset="0"/>
              </a:rPr>
              <a:t>		Self-affirmation				 	     =</a:t>
            </a:r>
          </a:p>
          <a:p>
            <a:r>
              <a:rPr lang="en-AU" sz="1600" dirty="0">
                <a:latin typeface="Times New Roman" panose="02020603050405020304" pitchFamily="18" charset="0"/>
                <a:cs typeface="Times New Roman" panose="02020603050405020304" pitchFamily="18" charset="0"/>
              </a:rPr>
              <a:t>		Experiential knowledge	</a:t>
            </a:r>
          </a:p>
          <a:p>
            <a:r>
              <a:rPr lang="en-AU" sz="1600" dirty="0">
                <a:latin typeface="Times New Roman" panose="02020603050405020304" pitchFamily="18" charset="0"/>
                <a:cs typeface="Times New Roman" panose="02020603050405020304" pitchFamily="18" charset="0"/>
              </a:rPr>
              <a:t>		Term subversion			</a:t>
            </a:r>
            <a:r>
              <a:rPr lang="en-GB" sz="1600" dirty="0">
                <a:latin typeface="Times New Roman" panose="02020603050405020304" pitchFamily="18" charset="0"/>
                <a:cs typeface="Times New Roman" panose="02020603050405020304" pitchFamily="18" charset="0"/>
              </a:rPr>
              <a:t>Improved self-management, social capital, </a:t>
            </a:r>
            <a:r>
              <a:rPr lang="en-GB" sz="1600" b="1" dirty="0">
                <a:latin typeface="Times New Roman" panose="02020603050405020304" pitchFamily="18" charset="0"/>
                <a:cs typeface="Times New Roman" panose="02020603050405020304" pitchFamily="18" charset="0"/>
              </a:rPr>
              <a:t>wellbeing</a:t>
            </a:r>
            <a:r>
              <a:rPr lang="en-GB" sz="1600" dirty="0">
                <a:latin typeface="Times New Roman" panose="02020603050405020304" pitchFamily="18" charset="0"/>
                <a:cs typeface="Times New Roman" panose="02020603050405020304" pitchFamily="18" charset="0"/>
              </a:rPr>
              <a:t> and </a:t>
            </a:r>
            <a:r>
              <a:rPr lang="en-GB" sz="1600" b="1" dirty="0">
                <a:latin typeface="Times New Roman" panose="02020603050405020304" pitchFamily="18" charset="0"/>
                <a:cs typeface="Times New Roman" panose="02020603050405020304" pitchFamily="18" charset="0"/>
              </a:rPr>
              <a:t>health</a:t>
            </a:r>
            <a:r>
              <a:rPr lang="en-GB" sz="1600" dirty="0">
                <a:latin typeface="Times New Roman" panose="02020603050405020304" pitchFamily="18" charset="0"/>
                <a:cs typeface="Times New Roman" panose="02020603050405020304" pitchFamily="18" charset="0"/>
              </a:rPr>
              <a:t>.</a:t>
            </a:r>
            <a:endParaRPr lang="en-AU" sz="1600" dirty="0">
              <a:latin typeface="Times New Roman" panose="02020603050405020304" pitchFamily="18" charset="0"/>
              <a:cs typeface="Times New Roman" panose="02020603050405020304" pitchFamily="18" charset="0"/>
            </a:endParaRPr>
          </a:p>
          <a:p>
            <a:r>
              <a:rPr lang="en-AU" sz="1600" dirty="0">
                <a:latin typeface="Times New Roman" panose="02020603050405020304" pitchFamily="18" charset="0"/>
                <a:cs typeface="Times New Roman" panose="02020603050405020304" pitchFamily="18" charset="0"/>
              </a:rPr>
              <a:t>		Harm reduction</a:t>
            </a:r>
          </a:p>
          <a:p>
            <a:endParaRPr lang="en-AU" sz="1600" dirty="0">
              <a:latin typeface="Times New Roman" panose="02020603050405020304" pitchFamily="18" charset="0"/>
              <a:cs typeface="Times New Roman" panose="02020603050405020304" pitchFamily="18" charset="0"/>
            </a:endParaRPr>
          </a:p>
          <a:p>
            <a:endParaRPr lang="en-AU" sz="1600" dirty="0">
              <a:latin typeface="Times New Roman" panose="02020603050405020304" pitchFamily="18" charset="0"/>
              <a:cs typeface="Times New Roman" panose="02020603050405020304" pitchFamily="18" charset="0"/>
            </a:endParaRPr>
          </a:p>
          <a:p>
            <a:endParaRPr lang="en-AU" sz="1600" dirty="0">
              <a:latin typeface="Times New Roman" panose="02020603050405020304" pitchFamily="18" charset="0"/>
              <a:cs typeface="Times New Roman" panose="02020603050405020304" pitchFamily="18" charset="0"/>
            </a:endParaRPr>
          </a:p>
          <a:p>
            <a:endParaRPr lang="en-AU" sz="1600" dirty="0">
              <a:latin typeface="Times New Roman" panose="02020603050405020304" pitchFamily="18" charset="0"/>
              <a:cs typeface="Times New Roman" panose="02020603050405020304" pitchFamily="18" charset="0"/>
            </a:endParaRPr>
          </a:p>
          <a:p>
            <a:pPr algn="ctr"/>
            <a:r>
              <a:rPr lang="en-AU" sz="1600" dirty="0">
                <a:latin typeface="Times New Roman" panose="02020603050405020304" pitchFamily="18" charset="0"/>
                <a:cs typeface="Times New Roman" panose="02020603050405020304" pitchFamily="18" charset="0"/>
              </a:rPr>
              <a:t>Transgression, </a:t>
            </a:r>
            <a:r>
              <a:rPr lang="en-AU" sz="1600" b="1" dirty="0">
                <a:latin typeface="Times New Roman" panose="02020603050405020304" pitchFamily="18" charset="0"/>
                <a:cs typeface="Times New Roman" panose="02020603050405020304" pitchFamily="18" charset="0"/>
              </a:rPr>
              <a:t>reflexivity</a:t>
            </a:r>
            <a:r>
              <a:rPr lang="en-AU" sz="1600" dirty="0">
                <a:latin typeface="Times New Roman" panose="02020603050405020304" pitchFamily="18" charset="0"/>
                <a:cs typeface="Times New Roman" panose="02020603050405020304" pitchFamily="18" charset="0"/>
              </a:rPr>
              <a:t>, deliberation, </a:t>
            </a:r>
            <a:r>
              <a:rPr lang="en-AU" sz="1600" b="1" dirty="0">
                <a:latin typeface="Times New Roman" panose="02020603050405020304" pitchFamily="18" charset="0"/>
                <a:cs typeface="Times New Roman" panose="02020603050405020304" pitchFamily="18" charset="0"/>
              </a:rPr>
              <a:t>change          = 		</a:t>
            </a:r>
            <a:r>
              <a:rPr lang="en-AU" sz="2800" b="1" dirty="0">
                <a:latin typeface="Times New Roman" panose="02020603050405020304" pitchFamily="18" charset="0"/>
                <a:cs typeface="Times New Roman" panose="02020603050405020304" pitchFamily="18" charset="0"/>
              </a:rPr>
              <a:t>drug discourse</a:t>
            </a:r>
            <a:endParaRPr lang="en-AU" sz="1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F64A11FF-0EE4-43CB-AF2D-956204118C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0284" y="2363543"/>
            <a:ext cx="570205" cy="570205"/>
          </a:xfrm>
          <a:prstGeom prst="rect">
            <a:avLst/>
          </a:prstGeom>
        </p:spPr>
      </p:pic>
      <p:pic>
        <p:nvPicPr>
          <p:cNvPr id="7" name="Picture 6">
            <a:extLst>
              <a:ext uri="{FF2B5EF4-FFF2-40B4-BE49-F238E27FC236}">
                <a16:creationId xmlns:a16="http://schemas.microsoft.com/office/drawing/2014/main" id="{4AC1DCE2-302A-4FB5-AC68-914C299572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3163" y="832687"/>
            <a:ext cx="570205" cy="570205"/>
          </a:xfrm>
          <a:prstGeom prst="rect">
            <a:avLst/>
          </a:prstGeom>
        </p:spPr>
      </p:pic>
      <p:pic>
        <p:nvPicPr>
          <p:cNvPr id="9" name="Picture 8">
            <a:extLst>
              <a:ext uri="{FF2B5EF4-FFF2-40B4-BE49-F238E27FC236}">
                <a16:creationId xmlns:a16="http://schemas.microsoft.com/office/drawing/2014/main" id="{91005066-E758-475F-9F5C-21CF6FDAE7E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76669" y="4477633"/>
            <a:ext cx="1378592" cy="1378592"/>
          </a:xfrm>
          <a:prstGeom prst="rect">
            <a:avLst/>
          </a:prstGeom>
        </p:spPr>
      </p:pic>
      <p:pic>
        <p:nvPicPr>
          <p:cNvPr id="10" name="Picture 9">
            <a:extLst>
              <a:ext uri="{FF2B5EF4-FFF2-40B4-BE49-F238E27FC236}">
                <a16:creationId xmlns:a16="http://schemas.microsoft.com/office/drawing/2014/main" id="{E363FCB8-AB10-4BC9-B07F-6853FBC1D9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
        <p:nvSpPr>
          <p:cNvPr id="3" name="Right Brace 2">
            <a:extLst>
              <a:ext uri="{FF2B5EF4-FFF2-40B4-BE49-F238E27FC236}">
                <a16:creationId xmlns:a16="http://schemas.microsoft.com/office/drawing/2014/main" id="{ED5BA4CA-20F5-4D10-83FA-12A8B6EEAEBD}"/>
              </a:ext>
            </a:extLst>
          </p:cNvPr>
          <p:cNvSpPr/>
          <p:nvPr/>
        </p:nvSpPr>
        <p:spPr>
          <a:xfrm>
            <a:off x="4443368" y="1975362"/>
            <a:ext cx="1152089" cy="2303024"/>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Tree>
    <p:extLst>
      <p:ext uri="{BB962C8B-B14F-4D97-AF65-F5344CB8AC3E}">
        <p14:creationId xmlns:p14="http://schemas.microsoft.com/office/powerpoint/2010/main" val="1309751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B59705-7BFC-4E19-BECA-05E20BA92336}"/>
              </a:ext>
            </a:extLst>
          </p:cNvPr>
          <p:cNvSpPr txBox="1"/>
          <p:nvPr/>
        </p:nvSpPr>
        <p:spPr>
          <a:xfrm>
            <a:off x="914400" y="587229"/>
            <a:ext cx="10393960" cy="954107"/>
          </a:xfrm>
          <a:prstGeom prst="rect">
            <a:avLst/>
          </a:prstGeom>
          <a:noFill/>
        </p:spPr>
        <p:txBody>
          <a:bodyPr wrap="square" rtlCol="0">
            <a:spAutoFit/>
          </a:bodyPr>
          <a:lstStyle/>
          <a:p>
            <a:endParaRPr lang="en-AU" sz="2800" b="1" dirty="0">
              <a:latin typeface="Times New Roman" panose="02020603050405020304" pitchFamily="18" charset="0"/>
              <a:cs typeface="Times New Roman" panose="02020603050405020304" pitchFamily="18" charset="0"/>
            </a:endParaRPr>
          </a:p>
          <a:p>
            <a:endParaRPr lang="en-AU" sz="2800" b="1"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807E77B2-044D-4BE3-8FA0-40174F5BE6B2}"/>
              </a:ext>
            </a:extLst>
          </p:cNvPr>
          <p:cNvPicPr>
            <a:picLocks noChangeAspect="1"/>
          </p:cNvPicPr>
          <p:nvPr/>
        </p:nvPicPr>
        <p:blipFill>
          <a:blip r:embed="rId2"/>
          <a:stretch>
            <a:fillRect/>
          </a:stretch>
        </p:blipFill>
        <p:spPr>
          <a:xfrm>
            <a:off x="0" y="0"/>
            <a:ext cx="5608741" cy="6858000"/>
          </a:xfrm>
          <a:prstGeom prst="rect">
            <a:avLst/>
          </a:prstGeom>
        </p:spPr>
      </p:pic>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pic>
        <p:nvPicPr>
          <p:cNvPr id="8" name="Picture 7">
            <a:extLst>
              <a:ext uri="{FF2B5EF4-FFF2-40B4-BE49-F238E27FC236}">
                <a16:creationId xmlns:a16="http://schemas.microsoft.com/office/drawing/2014/main" id="{F0E1F173-FB6C-4EE4-90CA-30D5DBAA4144}"/>
              </a:ext>
            </a:extLst>
          </p:cNvPr>
          <p:cNvPicPr>
            <a:picLocks noChangeAspect="1"/>
          </p:cNvPicPr>
          <p:nvPr/>
        </p:nvPicPr>
        <p:blipFill>
          <a:blip r:embed="rId4"/>
          <a:stretch>
            <a:fillRect/>
          </a:stretch>
        </p:blipFill>
        <p:spPr>
          <a:xfrm>
            <a:off x="5608741" y="0"/>
            <a:ext cx="5306201" cy="5821960"/>
          </a:xfrm>
          <a:prstGeom prst="rect">
            <a:avLst/>
          </a:prstGeom>
        </p:spPr>
      </p:pic>
      <p:pic>
        <p:nvPicPr>
          <p:cNvPr id="7" name="Picture 6">
            <a:extLst>
              <a:ext uri="{FF2B5EF4-FFF2-40B4-BE49-F238E27FC236}">
                <a16:creationId xmlns:a16="http://schemas.microsoft.com/office/drawing/2014/main" id="{482EBFD1-6885-4271-819F-AC50E3FE22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45217" y="6215786"/>
            <a:ext cx="1776557" cy="386805"/>
          </a:xfrm>
          <a:prstGeom prst="rect">
            <a:avLst/>
          </a:prstGeom>
        </p:spPr>
      </p:pic>
    </p:spTree>
    <p:extLst>
      <p:ext uri="{BB962C8B-B14F-4D97-AF65-F5344CB8AC3E}">
        <p14:creationId xmlns:p14="http://schemas.microsoft.com/office/powerpoint/2010/main" val="422265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4B7A71A8-B7A9-4AFA-95B3-3FF6958C9300}"/>
              </a:ext>
            </a:extLst>
          </p:cNvPr>
          <p:cNvSpPr txBox="1"/>
          <p:nvPr/>
        </p:nvSpPr>
        <p:spPr>
          <a:xfrm>
            <a:off x="843189" y="1305342"/>
            <a:ext cx="10398059" cy="3847207"/>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Initial Project</a:t>
            </a:r>
          </a:p>
          <a:p>
            <a:endParaRPr lang="en-AU" sz="2400" i="1" dirty="0">
              <a:latin typeface="Times New Roman" panose="02020603050405020304" pitchFamily="18" charset="0"/>
              <a:cs typeface="Times New Roman" panose="02020603050405020304" pitchFamily="18" charset="0"/>
            </a:endParaRPr>
          </a:p>
          <a:p>
            <a:r>
              <a:rPr lang="en-AU" sz="2400" i="1" dirty="0">
                <a:latin typeface="Times New Roman" panose="02020603050405020304" pitchFamily="18" charset="0"/>
                <a:cs typeface="Times New Roman" panose="02020603050405020304" pitchFamily="18" charset="0"/>
              </a:rPr>
              <a:t>Aimed to include people who use drugs in drug policy discourse and deliberation</a:t>
            </a:r>
            <a:endParaRPr lang="en-AU" sz="2400" dirty="0">
              <a:latin typeface="Times New Roman" panose="02020603050405020304" pitchFamily="18" charset="0"/>
              <a:cs typeface="Times New Roman" panose="02020603050405020304" pitchFamily="18" charset="0"/>
            </a:endParaRPr>
          </a:p>
          <a:p>
            <a:r>
              <a:rPr lang="en-AU" sz="2400" dirty="0">
                <a:latin typeface="Times New Roman" panose="02020603050405020304" pitchFamily="18" charset="0"/>
                <a:cs typeface="Times New Roman" panose="02020603050405020304" pitchFamily="18" charset="0"/>
              </a:rPr>
              <a:t>Qualitative thematic analysis of </a:t>
            </a:r>
            <a:r>
              <a:rPr lang="en-AU" sz="2400" dirty="0" err="1">
                <a:latin typeface="Times New Roman" panose="02020603050405020304" pitchFamily="18" charset="0"/>
                <a:cs typeface="Times New Roman" panose="02020603050405020304" pitchFamily="18" charset="0"/>
              </a:rPr>
              <a:t>AusDD</a:t>
            </a:r>
            <a:r>
              <a:rPr lang="en-AU" sz="2400" dirty="0">
                <a:latin typeface="Times New Roman" panose="02020603050405020304" pitchFamily="18" charset="0"/>
                <a:cs typeface="Times New Roman" panose="02020603050405020304" pitchFamily="18" charset="0"/>
              </a:rPr>
              <a:t> (Australian Drug Discussion)</a:t>
            </a:r>
          </a:p>
          <a:p>
            <a:endParaRPr lang="en-AU" sz="2000" i="1" dirty="0">
              <a:latin typeface="Times New Roman" panose="02020603050405020304" pitchFamily="18" charset="0"/>
              <a:cs typeface="Times New Roman" panose="02020603050405020304" pitchFamily="18" charset="0"/>
            </a:endParaRPr>
          </a:p>
          <a:p>
            <a:endParaRPr lang="en-AU" sz="2000" dirty="0">
              <a:latin typeface="Times New Roman" panose="02020603050405020304" pitchFamily="18" charset="0"/>
              <a:cs typeface="Times New Roman" panose="02020603050405020304" pitchFamily="18" charset="0"/>
            </a:endParaRPr>
          </a:p>
          <a:p>
            <a:pPr algn="ctr"/>
            <a:r>
              <a:rPr lang="en-AU" sz="3200" b="1" dirty="0">
                <a:latin typeface="Times New Roman" panose="02020603050405020304" pitchFamily="18" charset="0"/>
                <a:cs typeface="Times New Roman" panose="02020603050405020304" pitchFamily="18" charset="0"/>
              </a:rPr>
              <a:t>Current Project</a:t>
            </a:r>
          </a:p>
          <a:p>
            <a:endParaRPr lang="en-AU" sz="2000" i="1" dirty="0">
              <a:latin typeface="Times New Roman" panose="02020603050405020304" pitchFamily="18" charset="0"/>
              <a:cs typeface="Times New Roman" panose="02020603050405020304" pitchFamily="18" charset="0"/>
            </a:endParaRPr>
          </a:p>
          <a:p>
            <a:r>
              <a:rPr lang="en-AU" sz="2400" i="1" dirty="0">
                <a:latin typeface="Times New Roman" panose="02020603050405020304" pitchFamily="18" charset="0"/>
                <a:cs typeface="Times New Roman" panose="02020603050405020304" pitchFamily="18" charset="0"/>
              </a:rPr>
              <a:t>Drug positive discourse </a:t>
            </a:r>
          </a:p>
          <a:p>
            <a:r>
              <a:rPr lang="en-AU" sz="2400" dirty="0">
                <a:latin typeface="Times New Roman" panose="02020603050405020304" pitchFamily="18" charset="0"/>
                <a:cs typeface="Times New Roman" panose="02020603050405020304" pitchFamily="18" charset="0"/>
              </a:rPr>
              <a:t>Qualitative thematic analysis of original qualitative thematic analysis</a:t>
            </a:r>
          </a:p>
        </p:txBody>
      </p:sp>
      <p:pic>
        <p:nvPicPr>
          <p:cNvPr id="4" name="Picture 3">
            <a:extLst>
              <a:ext uri="{FF2B5EF4-FFF2-40B4-BE49-F238E27FC236}">
                <a16:creationId xmlns:a16="http://schemas.microsoft.com/office/drawing/2014/main" id="{C194D4BC-ADFE-4E0C-A5D7-B4DDA0C73E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683944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8FF9841E-9131-4E6A-9A9B-6A1966A8CA03}"/>
              </a:ext>
            </a:extLst>
          </p:cNvPr>
          <p:cNvSpPr txBox="1"/>
          <p:nvPr/>
        </p:nvSpPr>
        <p:spPr>
          <a:xfrm>
            <a:off x="1976743" y="1098958"/>
            <a:ext cx="8548382" cy="3231654"/>
          </a:xfrm>
          <a:prstGeom prst="rect">
            <a:avLst/>
          </a:prstGeom>
          <a:noFill/>
        </p:spPr>
        <p:txBody>
          <a:bodyPr wrap="square" rtlCol="0">
            <a:spAutoFit/>
          </a:bodyPr>
          <a:lstStyle/>
          <a:p>
            <a:pPr algn="ctr"/>
            <a:r>
              <a:rPr lang="en-AU" sz="3600" b="1" dirty="0">
                <a:latin typeface="Times New Roman" panose="02020603050405020304" pitchFamily="18" charset="0"/>
                <a:cs typeface="Times New Roman" panose="02020603050405020304" pitchFamily="18" charset="0"/>
              </a:rPr>
              <a:t>Key Terms</a:t>
            </a:r>
          </a:p>
          <a:p>
            <a:endParaRPr lang="en-AU" sz="2800" dirty="0">
              <a:latin typeface="Times New Roman" panose="02020603050405020304" pitchFamily="18" charset="0"/>
              <a:cs typeface="Times New Roman" panose="02020603050405020304" pitchFamily="18" charset="0"/>
            </a:endParaRPr>
          </a:p>
          <a:p>
            <a:r>
              <a:rPr lang="en-AU" sz="2800" dirty="0">
                <a:latin typeface="Times New Roman" panose="02020603050405020304" pitchFamily="18" charset="0"/>
                <a:cs typeface="Times New Roman" panose="02020603050405020304" pitchFamily="18" charset="0"/>
              </a:rPr>
              <a:t>Qualitative thematic analysis</a:t>
            </a:r>
          </a:p>
          <a:p>
            <a:endParaRPr lang="en-AU" sz="2800" dirty="0">
              <a:latin typeface="Times New Roman" panose="02020603050405020304" pitchFamily="18" charset="0"/>
              <a:cs typeface="Times New Roman" panose="02020603050405020304" pitchFamily="18" charset="0"/>
            </a:endParaRPr>
          </a:p>
          <a:p>
            <a:r>
              <a:rPr lang="en-AU" sz="2800" dirty="0" err="1">
                <a:latin typeface="Times New Roman" panose="02020603050405020304" pitchFamily="18" charset="0"/>
                <a:cs typeface="Times New Roman" panose="02020603050405020304" pitchFamily="18" charset="0"/>
              </a:rPr>
              <a:t>AusDD</a:t>
            </a:r>
            <a:r>
              <a:rPr lang="en-AU" sz="2800" dirty="0">
                <a:latin typeface="Times New Roman" panose="02020603050405020304" pitchFamily="18" charset="0"/>
                <a:cs typeface="Times New Roman" panose="02020603050405020304" pitchFamily="18" charset="0"/>
              </a:rPr>
              <a:t> – Australian Drug Discussion</a:t>
            </a:r>
          </a:p>
          <a:p>
            <a:endParaRPr lang="en-AU" sz="2800" dirty="0">
              <a:latin typeface="Times New Roman" panose="02020603050405020304" pitchFamily="18" charset="0"/>
              <a:cs typeface="Times New Roman" panose="02020603050405020304" pitchFamily="18" charset="0"/>
            </a:endParaRPr>
          </a:p>
          <a:p>
            <a:r>
              <a:rPr lang="en-AU" sz="2800" dirty="0">
                <a:latin typeface="Times New Roman" panose="02020603050405020304" pitchFamily="18" charset="0"/>
                <a:cs typeface="Times New Roman" panose="02020603050405020304" pitchFamily="18" charset="0"/>
              </a:rPr>
              <a:t>Drug positive discourse</a:t>
            </a:r>
          </a:p>
        </p:txBody>
      </p:sp>
      <p:pic>
        <p:nvPicPr>
          <p:cNvPr id="4" name="Picture 3">
            <a:extLst>
              <a:ext uri="{FF2B5EF4-FFF2-40B4-BE49-F238E27FC236}">
                <a16:creationId xmlns:a16="http://schemas.microsoft.com/office/drawing/2014/main" id="{25D6690E-0609-4EA1-AB7A-1AAF940E0E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9972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AA45E515-6C39-49DA-868E-C9A9DC8DFF9B}"/>
              </a:ext>
            </a:extLst>
          </p:cNvPr>
          <p:cNvSpPr txBox="1"/>
          <p:nvPr/>
        </p:nvSpPr>
        <p:spPr>
          <a:xfrm>
            <a:off x="1191236" y="578840"/>
            <a:ext cx="10217792" cy="4862870"/>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Qualitative Thematic Analysis</a:t>
            </a:r>
          </a:p>
          <a:p>
            <a:endParaRPr lang="en-AU" b="1" dirty="0">
              <a:latin typeface="Times New Roman" panose="02020603050405020304" pitchFamily="18" charset="0"/>
              <a:cs typeface="Times New Roman" panose="02020603050405020304" pitchFamily="18" charset="0"/>
            </a:endParaRPr>
          </a:p>
          <a:p>
            <a:endParaRPr lang="en-GB" sz="2800" dirty="0">
              <a:latin typeface="Times New Roman" panose="02020603050405020304" pitchFamily="18" charset="0"/>
              <a:cs typeface="Times New Roman" panose="02020603050405020304" pitchFamily="18" charset="0"/>
            </a:endParaRPr>
          </a:p>
          <a:p>
            <a:r>
              <a:rPr lang="en-GB" sz="2800" dirty="0">
                <a:latin typeface="Times New Roman" panose="02020603050405020304" pitchFamily="18" charset="0"/>
                <a:cs typeface="Times New Roman" panose="02020603050405020304" pitchFamily="18" charset="0"/>
              </a:rPr>
              <a:t>Braun and Clarke (2006)</a:t>
            </a:r>
          </a:p>
          <a:p>
            <a:pPr lvl="1"/>
            <a:r>
              <a:rPr lang="en-GB" sz="2800" dirty="0">
                <a:latin typeface="Times New Roman" panose="02020603050405020304" pitchFamily="18" charset="0"/>
                <a:cs typeface="Times New Roman" panose="02020603050405020304" pitchFamily="18" charset="0"/>
              </a:rPr>
              <a:t>(</a:t>
            </a:r>
            <a:r>
              <a:rPr lang="en-GB" sz="2800" dirty="0" err="1">
                <a:latin typeface="Times New Roman" panose="02020603050405020304" pitchFamily="18" charset="0"/>
                <a:cs typeface="Times New Roman" panose="02020603050405020304" pitchFamily="18" charset="0"/>
              </a:rPr>
              <a:t>i</a:t>
            </a:r>
            <a:r>
              <a:rPr lang="en-GB" sz="2800" dirty="0">
                <a:latin typeface="Times New Roman" panose="02020603050405020304" pitchFamily="18" charset="0"/>
                <a:cs typeface="Times New Roman" panose="02020603050405020304" pitchFamily="18" charset="0"/>
              </a:rPr>
              <a:t>) familiarisation with data; </a:t>
            </a:r>
          </a:p>
          <a:p>
            <a:pPr lvl="1"/>
            <a:r>
              <a:rPr lang="en-GB" sz="2800" dirty="0">
                <a:latin typeface="Times New Roman" panose="02020603050405020304" pitchFamily="18" charset="0"/>
                <a:cs typeface="Times New Roman" panose="02020603050405020304" pitchFamily="18" charset="0"/>
              </a:rPr>
              <a:t>(ii) </a:t>
            </a:r>
            <a:r>
              <a:rPr lang="en-GB" sz="2800" b="1" dirty="0">
                <a:latin typeface="Times New Roman" panose="02020603050405020304" pitchFamily="18" charset="0"/>
                <a:cs typeface="Times New Roman" panose="02020603050405020304" pitchFamily="18" charset="0"/>
              </a:rPr>
              <a:t>coding</a:t>
            </a:r>
            <a:r>
              <a:rPr lang="en-GB" sz="2800" dirty="0">
                <a:latin typeface="Times New Roman" panose="02020603050405020304" pitchFamily="18" charset="0"/>
                <a:cs typeface="Times New Roman" panose="02020603050405020304" pitchFamily="18" charset="0"/>
              </a:rPr>
              <a:t>; </a:t>
            </a:r>
          </a:p>
          <a:p>
            <a:pPr lvl="1"/>
            <a:r>
              <a:rPr lang="en-GB" sz="2800" dirty="0">
                <a:latin typeface="Times New Roman" panose="02020603050405020304" pitchFamily="18" charset="0"/>
                <a:cs typeface="Times New Roman" panose="02020603050405020304" pitchFamily="18" charset="0"/>
              </a:rPr>
              <a:t>(iii) searching for themes; </a:t>
            </a:r>
          </a:p>
          <a:p>
            <a:pPr lvl="1"/>
            <a:r>
              <a:rPr lang="en-GB" sz="2800" dirty="0">
                <a:latin typeface="Times New Roman" panose="02020603050405020304" pitchFamily="18" charset="0"/>
                <a:cs typeface="Times New Roman" panose="02020603050405020304" pitchFamily="18" charset="0"/>
              </a:rPr>
              <a:t>(iv) reviewing themes; </a:t>
            </a:r>
          </a:p>
          <a:p>
            <a:pPr lvl="1"/>
            <a:r>
              <a:rPr lang="en-GB" sz="2800" dirty="0">
                <a:latin typeface="Times New Roman" panose="02020603050405020304" pitchFamily="18" charset="0"/>
                <a:cs typeface="Times New Roman" panose="02020603050405020304" pitchFamily="18" charset="0"/>
              </a:rPr>
              <a:t>(v) </a:t>
            </a:r>
            <a:r>
              <a:rPr lang="en-GB" sz="2800" b="1" dirty="0">
                <a:latin typeface="Times New Roman" panose="02020603050405020304" pitchFamily="18" charset="0"/>
                <a:cs typeface="Times New Roman" panose="02020603050405020304" pitchFamily="18" charset="0"/>
              </a:rPr>
              <a:t>defining and naming themes</a:t>
            </a:r>
            <a:r>
              <a:rPr lang="en-GB" sz="2800" dirty="0">
                <a:latin typeface="Times New Roman" panose="02020603050405020304" pitchFamily="18" charset="0"/>
                <a:cs typeface="Times New Roman" panose="02020603050405020304" pitchFamily="18" charset="0"/>
              </a:rPr>
              <a:t>; </a:t>
            </a:r>
          </a:p>
          <a:p>
            <a:pPr lvl="1"/>
            <a:r>
              <a:rPr lang="en-GB" sz="2800" dirty="0">
                <a:latin typeface="Times New Roman" panose="02020603050405020304" pitchFamily="18" charset="0"/>
                <a:cs typeface="Times New Roman" panose="02020603050405020304" pitchFamily="18" charset="0"/>
              </a:rPr>
              <a:t>(vi) writing up</a:t>
            </a:r>
          </a:p>
          <a:p>
            <a:endParaRPr lang="en-GB" dirty="0">
              <a:latin typeface="Times New Roman" panose="02020603050405020304" pitchFamily="18" charset="0"/>
              <a:cs typeface="Times New Roman" panose="02020603050405020304" pitchFamily="18" charset="0"/>
            </a:endParaRPr>
          </a:p>
          <a:p>
            <a:endParaRPr lang="en-AU"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240C463D-41F3-49F4-A457-549101E7C8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907075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286646E3-C1B5-48F9-85A3-52B7078763AB}"/>
              </a:ext>
            </a:extLst>
          </p:cNvPr>
          <p:cNvSpPr txBox="1"/>
          <p:nvPr/>
        </p:nvSpPr>
        <p:spPr>
          <a:xfrm>
            <a:off x="1825742" y="1258349"/>
            <a:ext cx="8699383" cy="2862322"/>
          </a:xfrm>
          <a:prstGeom prst="rect">
            <a:avLst/>
          </a:prstGeom>
          <a:noFill/>
        </p:spPr>
        <p:txBody>
          <a:bodyPr wrap="square" rtlCol="0">
            <a:spAutoFit/>
          </a:bodyPr>
          <a:lstStyle/>
          <a:p>
            <a:r>
              <a:rPr lang="en-AU" sz="3600" dirty="0">
                <a:latin typeface="Times New Roman" panose="02020603050405020304" pitchFamily="18" charset="0"/>
                <a:cs typeface="Times New Roman" panose="02020603050405020304" pitchFamily="18" charset="0"/>
              </a:rPr>
              <a:t>1997 Bluelight.org </a:t>
            </a:r>
          </a:p>
          <a:p>
            <a:endParaRPr lang="en-AU" sz="3600" b="1" dirty="0">
              <a:latin typeface="Times New Roman" panose="02020603050405020304" pitchFamily="18" charset="0"/>
              <a:cs typeface="Times New Roman" panose="02020603050405020304" pitchFamily="18" charset="0"/>
            </a:endParaRPr>
          </a:p>
          <a:p>
            <a:endParaRPr lang="en-AU" sz="3600" b="1" dirty="0">
              <a:latin typeface="Times New Roman" panose="02020603050405020304" pitchFamily="18" charset="0"/>
              <a:cs typeface="Times New Roman" panose="02020603050405020304" pitchFamily="18" charset="0"/>
            </a:endParaRPr>
          </a:p>
          <a:p>
            <a:r>
              <a:rPr lang="en-AU" sz="3600" dirty="0">
                <a:latin typeface="Times New Roman" panose="02020603050405020304" pitchFamily="18" charset="0"/>
                <a:cs typeface="Times New Roman" panose="02020603050405020304" pitchFamily="18" charset="0"/>
              </a:rPr>
              <a:t>1999</a:t>
            </a:r>
            <a:r>
              <a:rPr lang="en-AU" sz="3600" b="1" dirty="0">
                <a:latin typeface="Times New Roman" panose="02020603050405020304" pitchFamily="18" charset="0"/>
                <a:cs typeface="Times New Roman" panose="02020603050405020304" pitchFamily="18" charset="0"/>
              </a:rPr>
              <a:t> Australian Drug Discussion (</a:t>
            </a:r>
            <a:r>
              <a:rPr lang="en-AU" sz="3600" b="1" dirty="0" err="1">
                <a:latin typeface="Times New Roman" panose="02020603050405020304" pitchFamily="18" charset="0"/>
                <a:cs typeface="Times New Roman" panose="02020603050405020304" pitchFamily="18" charset="0"/>
              </a:rPr>
              <a:t>AusDD</a:t>
            </a:r>
            <a:r>
              <a:rPr lang="en-AU" sz="3600" b="1" dirty="0">
                <a:latin typeface="Times New Roman" panose="02020603050405020304" pitchFamily="18" charset="0"/>
                <a:cs typeface="Times New Roman" panose="02020603050405020304" pitchFamily="18" charset="0"/>
              </a:rPr>
              <a:t>)</a:t>
            </a:r>
          </a:p>
          <a:p>
            <a:endParaRPr lang="en-AU"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4D42CEA9-BB57-4857-8C1B-E76EA6757E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1811284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EDEC50F8-5404-4B95-B6F6-2275166A7291}"/>
              </a:ext>
            </a:extLst>
          </p:cNvPr>
          <p:cNvSpPr txBox="1"/>
          <p:nvPr/>
        </p:nvSpPr>
        <p:spPr>
          <a:xfrm>
            <a:off x="1171662" y="679507"/>
            <a:ext cx="10237366" cy="6309420"/>
          </a:xfrm>
          <a:prstGeom prst="rect">
            <a:avLst/>
          </a:prstGeom>
          <a:noFill/>
        </p:spPr>
        <p:txBody>
          <a:bodyPr wrap="square" rtlCol="0">
            <a:spAutoFit/>
          </a:bodyPr>
          <a:lstStyle/>
          <a:p>
            <a:pPr algn="ctr"/>
            <a:r>
              <a:rPr lang="en-AU" sz="3600" b="1" dirty="0">
                <a:latin typeface="Times New Roman" panose="02020603050405020304" pitchFamily="18" charset="0"/>
                <a:cs typeface="Times New Roman" panose="02020603050405020304" pitchFamily="18" charset="0"/>
              </a:rPr>
              <a:t>Dominant, Negative Drug Discourses</a:t>
            </a:r>
            <a:endParaRPr lang="en-AU" sz="3600" b="1" dirty="0">
              <a:latin typeface="Times New Roman" panose="02020603050405020304" pitchFamily="18" charset="0"/>
              <a:cs typeface="Times New Roman" panose="02020603050405020304" pitchFamily="18" charset="0"/>
              <a:sym typeface="Wingdings" panose="05000000000000000000" pitchFamily="2" charset="2"/>
            </a:endParaRPr>
          </a:p>
          <a:p>
            <a:endParaRPr lang="en-AU" sz="3600" b="1" dirty="0">
              <a:latin typeface="Times New Roman" panose="02020603050405020304" pitchFamily="18" charset="0"/>
              <a:cs typeface="Times New Roman" panose="02020603050405020304" pitchFamily="18" charset="0"/>
              <a:sym typeface="Wingdings" panose="05000000000000000000" pitchFamily="2" charset="2"/>
            </a:endParaRPr>
          </a:p>
          <a:p>
            <a:r>
              <a:rPr lang="en-AU" sz="2800" b="1" dirty="0">
                <a:latin typeface="Times New Roman" panose="02020603050405020304" pitchFamily="18" charset="0"/>
                <a:cs typeface="Times New Roman" panose="02020603050405020304" pitchFamily="18" charset="0"/>
                <a:sym typeface="Wingdings" panose="05000000000000000000" pitchFamily="2" charset="2"/>
              </a:rPr>
              <a:t>evil</a:t>
            </a:r>
            <a:r>
              <a:rPr lang="en-AU" sz="2000" dirty="0">
                <a:latin typeface="Times New Roman" panose="02020603050405020304" pitchFamily="18" charset="0"/>
                <a:cs typeface="Times New Roman" panose="02020603050405020304" pitchFamily="18" charset="0"/>
                <a:sym typeface="Wingdings" panose="05000000000000000000" pitchFamily="2" charset="2"/>
              </a:rPr>
              <a:t>, dangerous and criminogenic </a:t>
            </a:r>
            <a:r>
              <a:rPr lang="en-AU" sz="1600" dirty="0">
                <a:latin typeface="Times New Roman" panose="02020603050405020304" pitchFamily="18" charset="0"/>
                <a:cs typeface="Times New Roman" panose="02020603050405020304" pitchFamily="18" charset="0"/>
                <a:sym typeface="Wingdings" panose="05000000000000000000" pitchFamily="2" charset="2"/>
              </a:rPr>
              <a:t>(Bright, Marsh, Smith, &amp; Bishop, 2008; Willis, 2016)</a:t>
            </a: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r>
              <a:rPr lang="en-AU" sz="2000" dirty="0">
                <a:latin typeface="Times New Roman" panose="02020603050405020304" pitchFamily="18" charset="0"/>
                <a:cs typeface="Times New Roman" panose="02020603050405020304" pitchFamily="18" charset="0"/>
                <a:sym typeface="Wingdings" panose="05000000000000000000" pitchFamily="2" charset="2"/>
              </a:rPr>
              <a:t>deviant, </a:t>
            </a:r>
            <a:r>
              <a:rPr lang="en-AU" sz="2800" b="1" dirty="0">
                <a:latin typeface="Times New Roman" panose="02020603050405020304" pitchFamily="18" charset="0"/>
                <a:cs typeface="Times New Roman" panose="02020603050405020304" pitchFamily="18" charset="0"/>
                <a:sym typeface="Wingdings" panose="05000000000000000000" pitchFamily="2" charset="2"/>
              </a:rPr>
              <a:t>diseased</a:t>
            </a:r>
            <a:r>
              <a:rPr lang="en-AU" sz="2000" dirty="0">
                <a:latin typeface="Times New Roman" panose="02020603050405020304" pitchFamily="18" charset="0"/>
                <a:cs typeface="Times New Roman" panose="02020603050405020304" pitchFamily="18" charset="0"/>
                <a:sym typeface="Wingdings" panose="05000000000000000000" pitchFamily="2" charset="2"/>
              </a:rPr>
              <a:t> </a:t>
            </a:r>
            <a:r>
              <a:rPr lang="en-AU" sz="1600" dirty="0">
                <a:latin typeface="Times New Roman" panose="02020603050405020304" pitchFamily="18" charset="0"/>
                <a:cs typeface="Times New Roman" panose="02020603050405020304" pitchFamily="18" charset="0"/>
                <a:sym typeface="Wingdings" panose="05000000000000000000" pitchFamily="2" charset="2"/>
              </a:rPr>
              <a:t>(Bright, et al. 2008)</a:t>
            </a: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r>
              <a:rPr lang="en-AU" sz="2000" dirty="0">
                <a:latin typeface="Times New Roman" panose="02020603050405020304" pitchFamily="18" charset="0"/>
                <a:cs typeface="Times New Roman" panose="02020603050405020304" pitchFamily="18" charset="0"/>
                <a:sym typeface="Wingdings" panose="05000000000000000000" pitchFamily="2" charset="2"/>
              </a:rPr>
              <a:t>reckless </a:t>
            </a:r>
            <a:r>
              <a:rPr lang="en-AU" sz="1600" dirty="0">
                <a:latin typeface="Times New Roman" panose="02020603050405020304" pitchFamily="18" charset="0"/>
                <a:cs typeface="Times New Roman" panose="02020603050405020304" pitchFamily="18" charset="0"/>
                <a:sym typeface="Wingdings" panose="05000000000000000000" pitchFamily="2" charset="2"/>
              </a:rPr>
              <a:t>(Barratt, Allen and </a:t>
            </a:r>
            <a:r>
              <a:rPr lang="en-AU" sz="1600" dirty="0" err="1">
                <a:latin typeface="Times New Roman" panose="02020603050405020304" pitchFamily="18" charset="0"/>
                <a:cs typeface="Times New Roman" panose="02020603050405020304" pitchFamily="18" charset="0"/>
                <a:sym typeface="Wingdings" panose="05000000000000000000" pitchFamily="2" charset="2"/>
              </a:rPr>
              <a:t>Lenton</a:t>
            </a:r>
            <a:r>
              <a:rPr lang="en-AU" sz="1600" dirty="0">
                <a:latin typeface="Times New Roman" panose="02020603050405020304" pitchFamily="18" charset="0"/>
                <a:cs typeface="Times New Roman" panose="02020603050405020304" pitchFamily="18" charset="0"/>
                <a:sym typeface="Wingdings" panose="05000000000000000000" pitchFamily="2" charset="2"/>
              </a:rPr>
              <a:t>, 2014)</a:t>
            </a: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r>
              <a:rPr lang="en-AU" sz="2000" dirty="0">
                <a:latin typeface="Times New Roman" panose="02020603050405020304" pitchFamily="18" charset="0"/>
                <a:cs typeface="Times New Roman" panose="02020603050405020304" pitchFamily="18" charset="0"/>
                <a:sym typeface="Wingdings" panose="05000000000000000000" pitchFamily="2" charset="2"/>
              </a:rPr>
              <a:t>passive agents of </a:t>
            </a:r>
            <a:r>
              <a:rPr lang="en-AU" sz="2800" b="1" dirty="0">
                <a:latin typeface="Times New Roman" panose="02020603050405020304" pitchFamily="18" charset="0"/>
                <a:cs typeface="Times New Roman" panose="02020603050405020304" pitchFamily="18" charset="0"/>
                <a:sym typeface="Wingdings" panose="05000000000000000000" pitchFamily="2" charset="2"/>
              </a:rPr>
              <a:t>moral ills</a:t>
            </a:r>
            <a:r>
              <a:rPr lang="en-AU" sz="2000" dirty="0">
                <a:latin typeface="Times New Roman" panose="02020603050405020304" pitchFamily="18" charset="0"/>
                <a:cs typeface="Times New Roman" panose="02020603050405020304" pitchFamily="18" charset="0"/>
                <a:sym typeface="Wingdings" panose="05000000000000000000" pitchFamily="2" charset="2"/>
              </a:rPr>
              <a:t>/</a:t>
            </a:r>
            <a:r>
              <a:rPr lang="en-AU" sz="2000" dirty="0" err="1">
                <a:latin typeface="Times New Roman" panose="02020603050405020304" pitchFamily="18" charset="0"/>
                <a:cs typeface="Times New Roman" panose="02020603050405020304" pitchFamily="18" charset="0"/>
                <a:sym typeface="Wingdings" panose="05000000000000000000" pitchFamily="2" charset="2"/>
              </a:rPr>
              <a:t>pathologised</a:t>
            </a:r>
            <a:r>
              <a:rPr lang="en-AU" sz="2000" dirty="0">
                <a:latin typeface="Times New Roman" panose="02020603050405020304" pitchFamily="18" charset="0"/>
                <a:cs typeface="Times New Roman" panose="02020603050405020304" pitchFamily="18" charset="0"/>
                <a:sym typeface="Wingdings" panose="05000000000000000000" pitchFamily="2" charset="2"/>
              </a:rPr>
              <a:t> addiction </a:t>
            </a:r>
            <a:r>
              <a:rPr lang="en-AU" sz="1600" dirty="0">
                <a:latin typeface="Times New Roman" panose="02020603050405020304" pitchFamily="18" charset="0"/>
                <a:cs typeface="Times New Roman" panose="02020603050405020304" pitchFamily="18" charset="0"/>
                <a:sym typeface="Wingdings" panose="05000000000000000000" pitchFamily="2" charset="2"/>
              </a:rPr>
              <a:t>(Fraser et al., 2017)</a:t>
            </a: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r>
              <a:rPr lang="en-GB"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Prohibition</a:t>
            </a:r>
            <a:r>
              <a:rPr lang="en-GB" sz="2000" dirty="0">
                <a:latin typeface="Times New Roman" panose="02020603050405020304" pitchFamily="18" charset="0"/>
                <a:cs typeface="Times New Roman" panose="02020603050405020304" pitchFamily="18" charset="0"/>
                <a:sym typeface="Wingdings" panose="05000000000000000000" pitchFamily="2" charset="2"/>
              </a:rPr>
              <a:t>  = </a:t>
            </a:r>
            <a:r>
              <a:rPr lang="en-GB" sz="2800" b="1" dirty="0">
                <a:latin typeface="Times New Roman" panose="02020603050405020304" pitchFamily="18" charset="0"/>
                <a:cs typeface="Times New Roman" panose="02020603050405020304" pitchFamily="18" charset="0"/>
                <a:sym typeface="Wingdings" panose="05000000000000000000" pitchFamily="2" charset="2"/>
              </a:rPr>
              <a:t>    </a:t>
            </a:r>
            <a:r>
              <a:rPr lang="en-GB" sz="2000" b="1" dirty="0">
                <a:latin typeface="Times New Roman" panose="02020603050405020304" pitchFamily="18" charset="0"/>
                <a:cs typeface="Times New Roman" panose="02020603050405020304" pitchFamily="18" charset="0"/>
                <a:sym typeface="Wingdings" panose="05000000000000000000" pitchFamily="2" charset="2"/>
              </a:rPr>
              <a:t> =     </a:t>
            </a:r>
            <a:r>
              <a:rPr lang="en-GB" sz="2800" b="1" dirty="0">
                <a:latin typeface="Times New Roman" panose="02020603050405020304" pitchFamily="18" charset="0"/>
                <a:cs typeface="Times New Roman" panose="02020603050405020304" pitchFamily="18" charset="0"/>
                <a:sym typeface="Wingdings" panose="05000000000000000000" pitchFamily="2" charset="2"/>
              </a:rPr>
              <a:t>drug discourse </a:t>
            </a:r>
            <a:r>
              <a:rPr lang="en-GB" sz="2000" dirty="0">
                <a:latin typeface="Times New Roman" panose="02020603050405020304" pitchFamily="18" charset="0"/>
                <a:cs typeface="Times New Roman" panose="02020603050405020304" pitchFamily="18" charset="0"/>
                <a:sym typeface="Wingdings" panose="05000000000000000000" pitchFamily="2" charset="2"/>
              </a:rPr>
              <a:t>=</a:t>
            </a:r>
            <a:r>
              <a:rPr lang="en-GB" sz="2800" b="1" dirty="0">
                <a:latin typeface="Times New Roman" panose="02020603050405020304" pitchFamily="18" charset="0"/>
                <a:cs typeface="Times New Roman" panose="02020603050405020304" pitchFamily="18" charset="0"/>
                <a:sym typeface="Wingdings" panose="05000000000000000000" pitchFamily="2" charset="2"/>
              </a:rPr>
              <a:t>       </a:t>
            </a:r>
            <a:r>
              <a:rPr lang="en-GB" sz="2000" b="1" dirty="0">
                <a:latin typeface="Times New Roman" panose="02020603050405020304" pitchFamily="18" charset="0"/>
                <a:cs typeface="Times New Roman" panose="02020603050405020304" pitchFamily="18" charset="0"/>
                <a:sym typeface="Wingdings" panose="05000000000000000000" pitchFamily="2" charset="2"/>
              </a:rPr>
              <a:t>      </a:t>
            </a:r>
            <a:r>
              <a:rPr lang="en-GB" sz="3200" b="1" dirty="0">
                <a:latin typeface="Times New Roman" panose="02020603050405020304" pitchFamily="18" charset="0"/>
                <a:cs typeface="Times New Roman" panose="02020603050405020304" pitchFamily="18" charset="0"/>
                <a:sym typeface="Wingdings" panose="05000000000000000000" pitchFamily="2" charset="2"/>
              </a:rPr>
              <a:t>people who use drugs</a:t>
            </a:r>
            <a:endParaRPr lang="en-AU" sz="3200" b="1" dirty="0">
              <a:latin typeface="Times New Roman" panose="02020603050405020304" pitchFamily="18" charset="0"/>
              <a:cs typeface="Times New Roman" panose="02020603050405020304" pitchFamily="18" charset="0"/>
              <a:sym typeface="Wingdings" panose="05000000000000000000" pitchFamily="2" charset="2"/>
            </a:endParaRP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endParaRPr lang="en-AU" sz="2000" dirty="0">
              <a:latin typeface="Times New Roman" panose="02020603050405020304" pitchFamily="18" charset="0"/>
              <a:cs typeface="Times New Roman" panose="02020603050405020304" pitchFamily="18" charset="0"/>
              <a:sym typeface="Wingdings" panose="05000000000000000000" pitchFamily="2" charset="2"/>
            </a:endParaRPr>
          </a:p>
          <a:p>
            <a:r>
              <a:rPr lang="en-AU" sz="3600" b="1" dirty="0">
                <a:latin typeface="Times New Roman" panose="02020603050405020304" pitchFamily="18" charset="0"/>
                <a:cs typeface="Times New Roman" panose="02020603050405020304" pitchFamily="18" charset="0"/>
                <a:sym typeface="Wingdings" panose="05000000000000000000" pitchFamily="2" charset="2"/>
              </a:rPr>
              <a:t> </a:t>
            </a:r>
            <a:endParaRPr lang="en-AU" sz="3600"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514CE9A-B918-4A15-BD10-667C06C6EE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pic>
        <p:nvPicPr>
          <p:cNvPr id="6" name="Picture 5">
            <a:extLst>
              <a:ext uri="{FF2B5EF4-FFF2-40B4-BE49-F238E27FC236}">
                <a16:creationId xmlns:a16="http://schemas.microsoft.com/office/drawing/2014/main" id="{BDDB9F2D-DF6C-47D0-BF4F-A14B4FAFE0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10921" y="5090714"/>
            <a:ext cx="750811" cy="750811"/>
          </a:xfrm>
          <a:prstGeom prst="rect">
            <a:avLst/>
          </a:prstGeom>
        </p:spPr>
      </p:pic>
      <p:pic>
        <p:nvPicPr>
          <p:cNvPr id="7" name="Picture 6">
            <a:extLst>
              <a:ext uri="{FF2B5EF4-FFF2-40B4-BE49-F238E27FC236}">
                <a16:creationId xmlns:a16="http://schemas.microsoft.com/office/drawing/2014/main" id="{35F9A9EE-B984-4A54-8102-10A22882AA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07727" y="5090715"/>
            <a:ext cx="750810" cy="750810"/>
          </a:xfrm>
          <a:prstGeom prst="rect">
            <a:avLst/>
          </a:prstGeom>
        </p:spPr>
      </p:pic>
    </p:spTree>
    <p:extLst>
      <p:ext uri="{BB962C8B-B14F-4D97-AF65-F5344CB8AC3E}">
        <p14:creationId xmlns:p14="http://schemas.microsoft.com/office/powerpoint/2010/main" val="60827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CA8665D5-1FBA-485C-8465-A3E10582E87D}"/>
              </a:ext>
            </a:extLst>
          </p:cNvPr>
          <p:cNvSpPr txBox="1"/>
          <p:nvPr/>
        </p:nvSpPr>
        <p:spPr>
          <a:xfrm>
            <a:off x="1023456" y="587229"/>
            <a:ext cx="10662408" cy="6001643"/>
          </a:xfrm>
          <a:prstGeom prst="rect">
            <a:avLst/>
          </a:prstGeom>
          <a:noFill/>
        </p:spPr>
        <p:txBody>
          <a:bodyPr wrap="square" rtlCol="0">
            <a:spAutoFit/>
          </a:bodyPr>
          <a:lstStyle/>
          <a:p>
            <a:pPr algn="ctr"/>
            <a:r>
              <a:rPr lang="en-AU" sz="3600" b="1" dirty="0">
                <a:latin typeface="Times New Roman" panose="02020603050405020304" pitchFamily="18" charset="0"/>
                <a:cs typeface="Times New Roman" panose="02020603050405020304" pitchFamily="18" charset="0"/>
              </a:rPr>
              <a:t>Positive Drug Discourses</a:t>
            </a:r>
          </a:p>
          <a:p>
            <a:endParaRPr lang="en-AU" sz="3600" b="1" dirty="0">
              <a:latin typeface="Times New Roman" panose="02020603050405020304" pitchFamily="18" charset="0"/>
              <a:cs typeface="Times New Roman" panose="02020603050405020304" pitchFamily="18" charset="0"/>
            </a:endParaRPr>
          </a:p>
          <a:p>
            <a:pPr lvl="3"/>
            <a:r>
              <a:rPr lang="en-GB"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drug discourses =</a:t>
            </a:r>
            <a:r>
              <a:rPr lang="en-GB" dirty="0">
                <a:latin typeface="Times New Roman" panose="02020603050405020304" pitchFamily="18" charset="0"/>
                <a:cs typeface="Times New Roman" panose="02020603050405020304" pitchFamily="18" charset="0"/>
              </a:rPr>
              <a:t>	+ </a:t>
            </a:r>
            <a:r>
              <a:rPr lang="en-GB" sz="2400" b="1" dirty="0">
                <a:latin typeface="Times New Roman" panose="02020603050405020304" pitchFamily="18" charset="0"/>
                <a:cs typeface="Times New Roman" panose="02020603050405020304" pitchFamily="18" charset="0"/>
              </a:rPr>
              <a:t>self-management</a:t>
            </a:r>
            <a:r>
              <a:rPr lang="en-GB" dirty="0">
                <a:latin typeface="Times New Roman" panose="02020603050405020304" pitchFamily="18" charset="0"/>
                <a:cs typeface="Times New Roman" panose="02020603050405020304" pitchFamily="18" charset="0"/>
              </a:rPr>
              <a:t> </a:t>
            </a:r>
            <a:r>
              <a:rPr lang="en-GB" sz="1400" dirty="0">
                <a:latin typeface="Times New Roman" panose="02020603050405020304" pitchFamily="18" charset="0"/>
                <a:cs typeface="Times New Roman" panose="02020603050405020304" pitchFamily="18" charset="0"/>
              </a:rPr>
              <a:t>(von Hippel et al., 2018)</a:t>
            </a:r>
          </a:p>
          <a:p>
            <a:pPr lvl="3"/>
            <a:r>
              <a:rPr lang="en-GB" dirty="0">
                <a:latin typeface="Times New Roman" panose="02020603050405020304" pitchFamily="18" charset="0"/>
                <a:cs typeface="Times New Roman" panose="02020603050405020304" pitchFamily="18" charset="0"/>
              </a:rPr>
              <a:t>			+ ? </a:t>
            </a:r>
          </a:p>
          <a:p>
            <a:pPr lvl="3"/>
            <a:r>
              <a:rPr lang="en-GB" dirty="0">
                <a:latin typeface="Times New Roman" panose="02020603050405020304" pitchFamily="18" charset="0"/>
                <a:cs typeface="Times New Roman" panose="02020603050405020304" pitchFamily="18" charset="0"/>
              </a:rPr>
              <a:t>			? social capital</a:t>
            </a:r>
          </a:p>
          <a:p>
            <a:pPr lvl="3"/>
            <a:r>
              <a:rPr lang="en-GB" dirty="0">
                <a:latin typeface="Times New Roman" panose="02020603050405020304" pitchFamily="18" charset="0"/>
                <a:cs typeface="Times New Roman" panose="02020603050405020304" pitchFamily="18" charset="0"/>
              </a:rPr>
              <a:t>			? wellbeing</a:t>
            </a:r>
          </a:p>
          <a:p>
            <a:pPr lvl="3"/>
            <a:r>
              <a:rPr lang="en-GB" dirty="0">
                <a:latin typeface="Times New Roman" panose="02020603050405020304" pitchFamily="18" charset="0"/>
                <a:cs typeface="Times New Roman" panose="02020603050405020304" pitchFamily="18" charset="0"/>
              </a:rPr>
              <a:t>			? mental health</a:t>
            </a:r>
          </a:p>
          <a:p>
            <a:pPr lvl="3"/>
            <a:r>
              <a:rPr lang="en-GB" dirty="0">
                <a:latin typeface="Times New Roman" panose="02020603050405020304" pitchFamily="18" charset="0"/>
                <a:cs typeface="Times New Roman" panose="02020603050405020304" pitchFamily="18" charset="0"/>
              </a:rPr>
              <a:t>			? physical health</a:t>
            </a:r>
          </a:p>
          <a:p>
            <a:pPr lvl="3"/>
            <a:endParaRPr lang="en-GB" dirty="0">
              <a:latin typeface="Times New Roman" panose="02020603050405020304" pitchFamily="18" charset="0"/>
              <a:cs typeface="Times New Roman" panose="02020603050405020304" pitchFamily="18" charset="0"/>
            </a:endParaRPr>
          </a:p>
          <a:p>
            <a:pPr lvl="3"/>
            <a:r>
              <a:rPr lang="en-AU" b="1" dirty="0">
                <a:latin typeface="Times New Roman" panose="02020603050405020304" pitchFamily="18" charset="0"/>
                <a:cs typeface="Times New Roman" panose="02020603050405020304" pitchFamily="18" charset="0"/>
                <a:sym typeface="Segoe UI Emoji" panose="020B0502040204020203" pitchFamily="34" charset="0"/>
              </a:rPr>
              <a:t>     </a:t>
            </a:r>
            <a:r>
              <a:rPr lang="en-AU" b="1" dirty="0">
                <a:latin typeface="Times New Roman" panose="02020603050405020304" pitchFamily="18" charset="0"/>
                <a:cs typeface="Times New Roman" panose="02020603050405020304" pitchFamily="18" charset="0"/>
              </a:rPr>
              <a:t>  </a:t>
            </a:r>
            <a:r>
              <a:rPr lang="en-AU" sz="2000" dirty="0">
                <a:latin typeface="Times New Roman" panose="02020603050405020304" pitchFamily="18" charset="0"/>
                <a:cs typeface="Times New Roman" panose="02020603050405020304" pitchFamily="18" charset="0"/>
              </a:rPr>
              <a:t>drug discourses =</a:t>
            </a:r>
            <a:r>
              <a:rPr lang="en-AU" dirty="0">
                <a:latin typeface="Times New Roman" panose="02020603050405020304" pitchFamily="18" charset="0"/>
                <a:cs typeface="Times New Roman" panose="02020603050405020304" pitchFamily="18" charset="0"/>
              </a:rPr>
              <a:t>	- agency </a:t>
            </a:r>
            <a:r>
              <a:rPr lang="en-AU" sz="1400" dirty="0">
                <a:latin typeface="Times New Roman" panose="02020603050405020304" pitchFamily="18" charset="0"/>
                <a:cs typeface="Times New Roman" panose="02020603050405020304" pitchFamily="18" charset="0"/>
              </a:rPr>
              <a:t>(Bright, Kane, Bishop, &amp; Marsh, 2014)</a:t>
            </a:r>
          </a:p>
          <a:p>
            <a:pPr lvl="3"/>
            <a:r>
              <a:rPr lang="en-AU" dirty="0">
                <a:latin typeface="Times New Roman" panose="02020603050405020304" pitchFamily="18" charset="0"/>
                <a:cs typeface="Times New Roman" panose="02020603050405020304" pitchFamily="18" charset="0"/>
              </a:rPr>
              <a:t>			- health service access </a:t>
            </a:r>
            <a:r>
              <a:rPr lang="en-AU" sz="1400" dirty="0">
                <a:latin typeface="Times New Roman" panose="02020603050405020304" pitchFamily="18" charset="0"/>
                <a:cs typeface="Times New Roman" panose="02020603050405020304" pitchFamily="18" charset="0"/>
              </a:rPr>
              <a:t>(</a:t>
            </a:r>
            <a:r>
              <a:rPr lang="en-AU" sz="1400" dirty="0" err="1">
                <a:latin typeface="Times New Roman" panose="02020603050405020304" pitchFamily="18" charset="0"/>
                <a:cs typeface="Times New Roman" panose="02020603050405020304" pitchFamily="18" charset="0"/>
              </a:rPr>
              <a:t>Kulesza</a:t>
            </a:r>
            <a:r>
              <a:rPr lang="en-AU" sz="1400" dirty="0">
                <a:latin typeface="Times New Roman" panose="02020603050405020304" pitchFamily="18" charset="0"/>
                <a:cs typeface="Times New Roman" panose="02020603050405020304" pitchFamily="18" charset="0"/>
              </a:rPr>
              <a:t>, </a:t>
            </a:r>
            <a:r>
              <a:rPr lang="en-AU" sz="1400" dirty="0" err="1">
                <a:latin typeface="Times New Roman" panose="02020603050405020304" pitchFamily="18" charset="0"/>
                <a:cs typeface="Times New Roman" panose="02020603050405020304" pitchFamily="18" charset="0"/>
              </a:rPr>
              <a:t>Larimer</a:t>
            </a:r>
            <a:r>
              <a:rPr lang="en-AU" sz="1400" dirty="0">
                <a:latin typeface="Times New Roman" panose="02020603050405020304" pitchFamily="18" charset="0"/>
                <a:cs typeface="Times New Roman" panose="02020603050405020304" pitchFamily="18" charset="0"/>
              </a:rPr>
              <a:t>, &amp; Rao, 2013)</a:t>
            </a:r>
          </a:p>
          <a:p>
            <a:pPr lvl="3"/>
            <a:r>
              <a:rPr lang="en-AU" dirty="0">
                <a:latin typeface="Times New Roman" panose="02020603050405020304" pitchFamily="18" charset="0"/>
                <a:cs typeface="Times New Roman" panose="02020603050405020304" pitchFamily="18" charset="0"/>
              </a:rPr>
              <a:t>			- service quality </a:t>
            </a:r>
            <a:r>
              <a:rPr lang="en-AU" sz="1400" dirty="0">
                <a:latin typeface="Times New Roman" panose="02020603050405020304" pitchFamily="18" charset="0"/>
                <a:cs typeface="Times New Roman" panose="02020603050405020304" pitchFamily="18" charset="0"/>
              </a:rPr>
              <a:t>(Van </a:t>
            </a:r>
            <a:r>
              <a:rPr lang="en-AU" sz="1400" dirty="0" err="1">
                <a:latin typeface="Times New Roman" panose="02020603050405020304" pitchFamily="18" charset="0"/>
                <a:cs typeface="Times New Roman" panose="02020603050405020304" pitchFamily="18" charset="0"/>
              </a:rPr>
              <a:t>Boekel</a:t>
            </a:r>
            <a:r>
              <a:rPr lang="en-AU" sz="1400" dirty="0">
                <a:latin typeface="Times New Roman" panose="02020603050405020304" pitchFamily="18" charset="0"/>
                <a:cs typeface="Times New Roman" panose="02020603050405020304" pitchFamily="18" charset="0"/>
              </a:rPr>
              <a:t>, Brouwers, Van </a:t>
            </a:r>
            <a:r>
              <a:rPr lang="en-AU" sz="1400" dirty="0" err="1">
                <a:latin typeface="Times New Roman" panose="02020603050405020304" pitchFamily="18" charset="0"/>
                <a:cs typeface="Times New Roman" panose="02020603050405020304" pitchFamily="18" charset="0"/>
              </a:rPr>
              <a:t>Weeghel</a:t>
            </a:r>
            <a:r>
              <a:rPr lang="en-AU" sz="1400" dirty="0">
                <a:latin typeface="Times New Roman" panose="02020603050405020304" pitchFamily="18" charset="0"/>
                <a:cs typeface="Times New Roman" panose="02020603050405020304" pitchFamily="18" charset="0"/>
              </a:rPr>
              <a:t>, &amp; </a:t>
            </a:r>
            <a:r>
              <a:rPr lang="en-AU" sz="1400" dirty="0" err="1">
                <a:latin typeface="Times New Roman" panose="02020603050405020304" pitchFamily="18" charset="0"/>
                <a:cs typeface="Times New Roman" panose="02020603050405020304" pitchFamily="18" charset="0"/>
              </a:rPr>
              <a:t>Garretsen</a:t>
            </a:r>
            <a:r>
              <a:rPr lang="en-AU" sz="1400" dirty="0">
                <a:latin typeface="Times New Roman" panose="02020603050405020304" pitchFamily="18" charset="0"/>
                <a:cs typeface="Times New Roman" panose="02020603050405020304" pitchFamily="18" charset="0"/>
              </a:rPr>
              <a:t>, 2013)</a:t>
            </a:r>
          </a:p>
          <a:p>
            <a:pPr lvl="3"/>
            <a:r>
              <a:rPr lang="en-AU" dirty="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 self-stigma </a:t>
            </a:r>
            <a:r>
              <a:rPr lang="en-AU" sz="1400" dirty="0">
                <a:latin typeface="Times New Roman" panose="02020603050405020304" pitchFamily="18" charset="0"/>
                <a:cs typeface="Times New Roman" panose="02020603050405020304" pitchFamily="18" charset="0"/>
              </a:rPr>
              <a:t>(Jones &amp; Corrigan, 2014)</a:t>
            </a:r>
          </a:p>
          <a:p>
            <a:pPr lvl="3"/>
            <a:r>
              <a:rPr lang="en-AU" dirty="0">
                <a:latin typeface="Times New Roman" panose="02020603050405020304" pitchFamily="18" charset="0"/>
                <a:cs typeface="Times New Roman" panose="02020603050405020304" pitchFamily="18" charset="0"/>
              </a:rPr>
              <a:t>			</a:t>
            </a:r>
            <a:r>
              <a:rPr lang="en-AU" sz="2400" b="1" dirty="0">
                <a:latin typeface="Times New Roman" panose="02020603050405020304" pitchFamily="18" charset="0"/>
                <a:cs typeface="Times New Roman" panose="02020603050405020304" pitchFamily="18" charset="0"/>
              </a:rPr>
              <a:t>+ physical health issues </a:t>
            </a:r>
            <a:r>
              <a:rPr lang="en-AU" sz="1400" dirty="0">
                <a:latin typeface="Times New Roman" panose="02020603050405020304" pitchFamily="18" charset="0"/>
                <a:cs typeface="Times New Roman" panose="02020603050405020304" pitchFamily="18" charset="0"/>
              </a:rPr>
              <a:t>(Ahern, Stuber, &amp; Galea, 2007)</a:t>
            </a:r>
          </a:p>
          <a:p>
            <a:pPr lvl="3"/>
            <a:r>
              <a:rPr lang="en-AU" dirty="0">
                <a:latin typeface="Times New Roman" panose="02020603050405020304" pitchFamily="18" charset="0"/>
                <a:cs typeface="Times New Roman" panose="02020603050405020304" pitchFamily="18" charset="0"/>
              </a:rPr>
              <a:t>			</a:t>
            </a:r>
            <a:r>
              <a:rPr lang="en-AU" sz="2400" b="1" dirty="0">
                <a:latin typeface="Times New Roman" panose="02020603050405020304" pitchFamily="18" charset="0"/>
                <a:cs typeface="Times New Roman" panose="02020603050405020304" pitchFamily="18" charset="0"/>
              </a:rPr>
              <a:t>+ mental health issues </a:t>
            </a:r>
            <a:r>
              <a:rPr lang="en-AU" sz="1400" dirty="0">
                <a:latin typeface="Times New Roman" panose="02020603050405020304" pitchFamily="18" charset="0"/>
                <a:cs typeface="Times New Roman" panose="02020603050405020304" pitchFamily="18" charset="0"/>
              </a:rPr>
              <a:t>(</a:t>
            </a:r>
            <a:r>
              <a:rPr lang="en-AU" sz="1400" dirty="0" err="1">
                <a:latin typeface="Times New Roman" panose="02020603050405020304" pitchFamily="18" charset="0"/>
                <a:cs typeface="Times New Roman" panose="02020603050405020304" pitchFamily="18" charset="0"/>
              </a:rPr>
              <a:t>Birtel</a:t>
            </a:r>
            <a:r>
              <a:rPr lang="en-AU" sz="1400" dirty="0">
                <a:latin typeface="Times New Roman" panose="02020603050405020304" pitchFamily="18" charset="0"/>
                <a:cs typeface="Times New Roman" panose="02020603050405020304" pitchFamily="18" charset="0"/>
              </a:rPr>
              <a:t>, Wood, &amp; </a:t>
            </a:r>
            <a:r>
              <a:rPr lang="en-AU" sz="1400" dirty="0" err="1">
                <a:latin typeface="Times New Roman" panose="02020603050405020304" pitchFamily="18" charset="0"/>
                <a:cs typeface="Times New Roman" panose="02020603050405020304" pitchFamily="18" charset="0"/>
              </a:rPr>
              <a:t>Kempa</a:t>
            </a:r>
            <a:r>
              <a:rPr lang="en-AU" sz="1400" dirty="0">
                <a:latin typeface="Times New Roman" panose="02020603050405020304" pitchFamily="18" charset="0"/>
                <a:cs typeface="Times New Roman" panose="02020603050405020304" pitchFamily="18" charset="0"/>
              </a:rPr>
              <a:t>, 2017)</a:t>
            </a:r>
          </a:p>
          <a:p>
            <a:endParaRPr lang="en-GB" dirty="0">
              <a:latin typeface="Times New Roman" panose="02020603050405020304" pitchFamily="18" charset="0"/>
              <a:cs typeface="Times New Roman" panose="02020603050405020304" pitchFamily="18" charset="0"/>
            </a:endParaRPr>
          </a:p>
          <a:p>
            <a:endParaRPr lang="en-AU" sz="3600" b="1"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3B773AC1-8C8F-4ABE-8E53-0F41D384BB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8789" y="1609285"/>
            <a:ext cx="651544" cy="651544"/>
          </a:xfrm>
          <a:prstGeom prst="rect">
            <a:avLst/>
          </a:prstGeom>
        </p:spPr>
      </p:pic>
      <p:pic>
        <p:nvPicPr>
          <p:cNvPr id="7" name="Picture 6">
            <a:extLst>
              <a:ext uri="{FF2B5EF4-FFF2-40B4-BE49-F238E27FC236}">
                <a16:creationId xmlns:a16="http://schemas.microsoft.com/office/drawing/2014/main" id="{28A20C20-DFCB-412B-B386-FA94B14B92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68789" y="3588050"/>
            <a:ext cx="651544" cy="651544"/>
          </a:xfrm>
          <a:prstGeom prst="rect">
            <a:avLst/>
          </a:prstGeom>
        </p:spPr>
      </p:pic>
      <p:pic>
        <p:nvPicPr>
          <p:cNvPr id="8" name="Picture 7">
            <a:extLst>
              <a:ext uri="{FF2B5EF4-FFF2-40B4-BE49-F238E27FC236}">
                <a16:creationId xmlns:a16="http://schemas.microsoft.com/office/drawing/2014/main" id="{3A0161C6-FAA8-4493-8FF6-373C68675A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356567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7DE474-D318-4901-9C2E-A34C74D50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250" y="6096000"/>
            <a:ext cx="3333750" cy="762000"/>
          </a:xfrm>
          <a:prstGeom prst="rect">
            <a:avLst/>
          </a:prstGeom>
        </p:spPr>
      </p:pic>
      <p:sp>
        <p:nvSpPr>
          <p:cNvPr id="2" name="TextBox 1">
            <a:extLst>
              <a:ext uri="{FF2B5EF4-FFF2-40B4-BE49-F238E27FC236}">
                <a16:creationId xmlns:a16="http://schemas.microsoft.com/office/drawing/2014/main" id="{2DEF6825-1717-4476-B40D-8EE3BFE80E03}"/>
              </a:ext>
            </a:extLst>
          </p:cNvPr>
          <p:cNvSpPr txBox="1"/>
          <p:nvPr/>
        </p:nvSpPr>
        <p:spPr>
          <a:xfrm>
            <a:off x="933713" y="624730"/>
            <a:ext cx="9546671" cy="5447645"/>
          </a:xfrm>
          <a:prstGeom prst="rect">
            <a:avLst/>
          </a:prstGeom>
          <a:noFill/>
        </p:spPr>
        <p:txBody>
          <a:bodyPr wrap="square" rtlCol="0">
            <a:spAutoFit/>
          </a:bodyPr>
          <a:lstStyle/>
          <a:p>
            <a:pPr algn="ctr"/>
            <a:r>
              <a:rPr lang="en-AU" sz="3200" b="1" dirty="0">
                <a:latin typeface="Times New Roman" panose="02020603050405020304" pitchFamily="18" charset="0"/>
                <a:cs typeface="Times New Roman" panose="02020603050405020304" pitchFamily="18" charset="0"/>
              </a:rPr>
              <a:t>Positive-</a:t>
            </a:r>
            <a:r>
              <a:rPr lang="en-AU" sz="3200" b="1" dirty="0" err="1">
                <a:latin typeface="Times New Roman" panose="02020603050405020304" pitchFamily="18" charset="0"/>
                <a:cs typeface="Times New Roman" panose="02020603050405020304" pitchFamily="18" charset="0"/>
              </a:rPr>
              <a:t>ish</a:t>
            </a:r>
            <a:r>
              <a:rPr lang="en-AU" sz="3200" b="1" dirty="0">
                <a:latin typeface="Times New Roman" panose="02020603050405020304" pitchFamily="18" charset="0"/>
                <a:cs typeface="Times New Roman" panose="02020603050405020304" pitchFamily="18" charset="0"/>
              </a:rPr>
              <a:t> Drug Discourses in Research </a:t>
            </a:r>
          </a:p>
          <a:p>
            <a:endParaRPr lang="en-AU" sz="2000" dirty="0">
              <a:latin typeface="Times New Roman" panose="02020603050405020304" pitchFamily="18" charset="0"/>
              <a:cs typeface="Times New Roman" panose="02020603050405020304" pitchFamily="18" charset="0"/>
            </a:endParaRPr>
          </a:p>
          <a:p>
            <a:pPr lvl="0"/>
            <a:r>
              <a:rPr lang="en-AU" sz="2000" dirty="0">
                <a:latin typeface="Times New Roman" panose="02020603050405020304" pitchFamily="18" charset="0"/>
                <a:cs typeface="Times New Roman" panose="02020603050405020304" pitchFamily="18" charset="0"/>
              </a:rPr>
              <a:t>Counter-public health </a:t>
            </a:r>
            <a:r>
              <a:rPr lang="en-AU" sz="1600" dirty="0">
                <a:latin typeface="Times New Roman" panose="02020603050405020304" pitchFamily="18" charset="0"/>
                <a:cs typeface="Times New Roman" panose="02020603050405020304" pitchFamily="18" charset="0"/>
              </a:rPr>
              <a:t>(Barratt et al., 2014)</a:t>
            </a:r>
          </a:p>
          <a:p>
            <a:pPr lvl="0"/>
            <a:endParaRPr lang="en-AU" sz="2000" dirty="0">
              <a:latin typeface="Times New Roman" panose="02020603050405020304" pitchFamily="18" charset="0"/>
              <a:cs typeface="Times New Roman" panose="02020603050405020304" pitchFamily="18" charset="0"/>
            </a:endParaRPr>
          </a:p>
          <a:p>
            <a:pPr lvl="0"/>
            <a:r>
              <a:rPr lang="en-AU" sz="2400" b="1" dirty="0">
                <a:latin typeface="Times New Roman" panose="02020603050405020304" pitchFamily="18" charset="0"/>
                <a:cs typeface="Times New Roman" panose="02020603050405020304" pitchFamily="18" charset="0"/>
              </a:rPr>
              <a:t>Paraphernalia provision </a:t>
            </a:r>
            <a:r>
              <a:rPr lang="en-AU" sz="1600" dirty="0">
                <a:latin typeface="Times New Roman" panose="02020603050405020304" pitchFamily="18" charset="0"/>
                <a:cs typeface="Times New Roman" panose="02020603050405020304" pitchFamily="18" charset="0"/>
              </a:rPr>
              <a:t>(Lancaster, </a:t>
            </a:r>
            <a:r>
              <a:rPr lang="en-AU" sz="1600" dirty="0" err="1">
                <a:latin typeface="Times New Roman" panose="02020603050405020304" pitchFamily="18" charset="0"/>
                <a:cs typeface="Times New Roman" panose="02020603050405020304" pitchFamily="18" charset="0"/>
              </a:rPr>
              <a:t>Seear</a:t>
            </a:r>
            <a:r>
              <a:rPr lang="en-AU" sz="1600" dirty="0">
                <a:latin typeface="Times New Roman" panose="02020603050405020304" pitchFamily="18" charset="0"/>
                <a:cs typeface="Times New Roman" panose="02020603050405020304" pitchFamily="18" charset="0"/>
              </a:rPr>
              <a:t>, &amp; Treloar, 2015)</a:t>
            </a:r>
          </a:p>
          <a:p>
            <a:pPr lvl="0"/>
            <a:endParaRPr lang="en-AU" sz="2000" dirty="0">
              <a:latin typeface="Times New Roman" panose="02020603050405020304" pitchFamily="18" charset="0"/>
              <a:cs typeface="Times New Roman" panose="02020603050405020304" pitchFamily="18" charset="0"/>
            </a:endParaRPr>
          </a:p>
          <a:p>
            <a:pPr lvl="0"/>
            <a:r>
              <a:rPr lang="en-AU" sz="2000" dirty="0">
                <a:latin typeface="Times New Roman" panose="02020603050405020304" pitchFamily="18" charset="0"/>
                <a:cs typeface="Times New Roman" panose="02020603050405020304" pitchFamily="18" charset="0"/>
              </a:rPr>
              <a:t>Neoliberal/respectable </a:t>
            </a:r>
            <a:r>
              <a:rPr lang="en-AU" sz="1600" dirty="0">
                <a:latin typeface="Times New Roman" panose="02020603050405020304" pitchFamily="18" charset="0"/>
                <a:cs typeface="Times New Roman" panose="02020603050405020304" pitchFamily="18" charset="0"/>
              </a:rPr>
              <a:t>(Askew &amp; Salinas, 2018)</a:t>
            </a:r>
          </a:p>
          <a:p>
            <a:pPr lvl="0"/>
            <a:endParaRPr lang="en-AU" sz="2000" dirty="0">
              <a:latin typeface="Times New Roman" panose="02020603050405020304" pitchFamily="18" charset="0"/>
              <a:cs typeface="Times New Roman" panose="02020603050405020304" pitchFamily="18" charset="0"/>
            </a:endParaRPr>
          </a:p>
          <a:p>
            <a:pPr lvl="0"/>
            <a:r>
              <a:rPr lang="en-AU" sz="2000" b="1" dirty="0">
                <a:latin typeface="Times New Roman" panose="02020603050405020304" pitchFamily="18" charset="0"/>
                <a:cs typeface="Times New Roman" panose="02020603050405020304" pitchFamily="18" charset="0"/>
              </a:rPr>
              <a:t>Recreational</a:t>
            </a:r>
            <a:r>
              <a:rPr lang="en-AU" sz="2000" dirty="0">
                <a:latin typeface="Times New Roman" panose="02020603050405020304" pitchFamily="18" charset="0"/>
                <a:cs typeface="Times New Roman" panose="02020603050405020304" pitchFamily="18" charset="0"/>
              </a:rPr>
              <a:t> </a:t>
            </a:r>
            <a:r>
              <a:rPr lang="en-AU" sz="1600" dirty="0">
                <a:latin typeface="Times New Roman" panose="02020603050405020304" pitchFamily="18" charset="0"/>
                <a:cs typeface="Times New Roman" panose="02020603050405020304" pitchFamily="18" charset="0"/>
              </a:rPr>
              <a:t>(</a:t>
            </a:r>
            <a:r>
              <a:rPr lang="en-AU" sz="1600" dirty="0" err="1">
                <a:latin typeface="Times New Roman" panose="02020603050405020304" pitchFamily="18" charset="0"/>
                <a:cs typeface="Times New Roman" panose="02020603050405020304" pitchFamily="18" charset="0"/>
              </a:rPr>
              <a:t>Rødner</a:t>
            </a:r>
            <a:r>
              <a:rPr lang="en-AU" sz="1600" dirty="0">
                <a:latin typeface="Times New Roman" panose="02020603050405020304" pitchFamily="18" charset="0"/>
                <a:cs typeface="Times New Roman" panose="02020603050405020304" pitchFamily="18" charset="0"/>
              </a:rPr>
              <a:t>, 2005) </a:t>
            </a:r>
          </a:p>
          <a:p>
            <a:pPr lvl="0"/>
            <a:endParaRPr lang="en-AU" sz="2000" dirty="0">
              <a:latin typeface="Times New Roman" panose="02020603050405020304" pitchFamily="18" charset="0"/>
              <a:cs typeface="Times New Roman" panose="02020603050405020304" pitchFamily="18" charset="0"/>
            </a:endParaRPr>
          </a:p>
          <a:p>
            <a:pPr lvl="0"/>
            <a:r>
              <a:rPr lang="en-AU" sz="2000" dirty="0">
                <a:latin typeface="Times New Roman" panose="02020603050405020304" pitchFamily="18" charset="0"/>
                <a:cs typeface="Times New Roman" panose="02020603050405020304" pitchFamily="18" charset="0"/>
              </a:rPr>
              <a:t>Disciplined </a:t>
            </a:r>
            <a:r>
              <a:rPr lang="en-AU" sz="1600" dirty="0">
                <a:latin typeface="Times New Roman" panose="02020603050405020304" pitchFamily="18" charset="0"/>
                <a:cs typeface="Times New Roman" panose="02020603050405020304" pitchFamily="18" charset="0"/>
              </a:rPr>
              <a:t>(</a:t>
            </a:r>
            <a:r>
              <a:rPr lang="en-AU" sz="1600" dirty="0" err="1">
                <a:latin typeface="Times New Roman" panose="02020603050405020304" pitchFamily="18" charset="0"/>
                <a:cs typeface="Times New Roman" panose="02020603050405020304" pitchFamily="18" charset="0"/>
              </a:rPr>
              <a:t>Järvinen</a:t>
            </a:r>
            <a:r>
              <a:rPr lang="en-AU" sz="1600" dirty="0">
                <a:latin typeface="Times New Roman" panose="02020603050405020304" pitchFamily="18" charset="0"/>
                <a:cs typeface="Times New Roman" panose="02020603050405020304" pitchFamily="18" charset="0"/>
              </a:rPr>
              <a:t>, 2017)</a:t>
            </a:r>
          </a:p>
          <a:p>
            <a:pPr lvl="0"/>
            <a:endParaRPr lang="en-AU" sz="2000" dirty="0">
              <a:latin typeface="Times New Roman" panose="02020603050405020304" pitchFamily="18" charset="0"/>
              <a:cs typeface="Times New Roman" panose="02020603050405020304" pitchFamily="18" charset="0"/>
            </a:endParaRPr>
          </a:p>
          <a:p>
            <a:pPr lvl="0"/>
            <a:r>
              <a:rPr lang="en-AU" sz="2000" dirty="0">
                <a:latin typeface="Times New Roman" panose="02020603050405020304" pitchFamily="18" charset="0"/>
                <a:cs typeface="Times New Roman" panose="02020603050405020304" pitchFamily="18" charset="0"/>
              </a:rPr>
              <a:t>Consumerist </a:t>
            </a:r>
            <a:r>
              <a:rPr lang="en-AU" sz="1600" dirty="0">
                <a:latin typeface="Times New Roman" panose="02020603050405020304" pitchFamily="18" charset="0"/>
                <a:cs typeface="Times New Roman" panose="02020603050405020304" pitchFamily="18" charset="0"/>
              </a:rPr>
              <a:t>(Bright et al., 2008) </a:t>
            </a:r>
          </a:p>
          <a:p>
            <a:pPr lvl="0"/>
            <a:endParaRPr lang="en-AU" sz="2000" dirty="0">
              <a:latin typeface="Times New Roman" panose="02020603050405020304" pitchFamily="18" charset="0"/>
              <a:cs typeface="Times New Roman" panose="02020603050405020304" pitchFamily="18" charset="0"/>
            </a:endParaRPr>
          </a:p>
          <a:p>
            <a:pPr lvl="0"/>
            <a:r>
              <a:rPr lang="en-AU" sz="2800" b="1" dirty="0">
                <a:latin typeface="Times New Roman" panose="02020603050405020304" pitchFamily="18" charset="0"/>
                <a:cs typeface="Times New Roman" panose="02020603050405020304" pitchFamily="18" charset="0"/>
              </a:rPr>
              <a:t>Pleasure</a:t>
            </a:r>
            <a:r>
              <a:rPr lang="en-AU" sz="2000" dirty="0">
                <a:latin typeface="Times New Roman" panose="02020603050405020304" pitchFamily="18" charset="0"/>
                <a:cs typeface="Times New Roman" panose="02020603050405020304" pitchFamily="18" charset="0"/>
              </a:rPr>
              <a:t> </a:t>
            </a:r>
            <a:r>
              <a:rPr lang="en-AU" sz="1600" dirty="0">
                <a:latin typeface="Times New Roman" panose="02020603050405020304" pitchFamily="18" charset="0"/>
                <a:cs typeface="Times New Roman" panose="02020603050405020304" pitchFamily="18" charset="0"/>
              </a:rPr>
              <a:t>(Dwyer &amp; Moore, 2013)</a:t>
            </a:r>
          </a:p>
          <a:p>
            <a:endParaRPr lang="en-AU"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7B1D2F5-84B5-486A-861A-7BA0535B23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232" y="6224155"/>
            <a:ext cx="1776557" cy="386805"/>
          </a:xfrm>
          <a:prstGeom prst="rect">
            <a:avLst/>
          </a:prstGeom>
        </p:spPr>
      </p:pic>
    </p:spTree>
    <p:extLst>
      <p:ext uri="{BB962C8B-B14F-4D97-AF65-F5344CB8AC3E}">
        <p14:creationId xmlns:p14="http://schemas.microsoft.com/office/powerpoint/2010/main" val="763929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6169</TotalTime>
  <Words>805</Words>
  <Application>Microsoft Office PowerPoint</Application>
  <PresentationFormat>Widescreen</PresentationFormat>
  <Paragraphs>162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Liam Engel</dc:creator>
  <cp:lastModifiedBy>Liam Engel</cp:lastModifiedBy>
  <cp:revision>53</cp:revision>
  <dcterms:created xsi:type="dcterms:W3CDTF">2019-08-15T08:06:09Z</dcterms:created>
  <dcterms:modified xsi:type="dcterms:W3CDTF">2019-09-03T22:13:52Z</dcterms:modified>
</cp:coreProperties>
</file>